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8" r:id="rId5"/>
    <p:sldId id="330" r:id="rId6"/>
    <p:sldId id="331" r:id="rId7"/>
    <p:sldId id="337" r:id="rId8"/>
    <p:sldId id="332" r:id="rId9"/>
    <p:sldId id="338" r:id="rId10"/>
    <p:sldId id="339" r:id="rId11"/>
    <p:sldId id="340" r:id="rId12"/>
    <p:sldId id="336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812"/>
    <a:srgbClr val="595959"/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60758" autoAdjust="0"/>
  </p:normalViewPr>
  <p:slideViewPr>
    <p:cSldViewPr snapToGrid="0" snapToObjects="1">
      <p:cViewPr varScale="1">
        <p:scale>
          <a:sx n="100" d="100"/>
          <a:sy n="100" d="100"/>
        </p:scale>
        <p:origin x="183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š Kocourek" userId="b4e3797d-da6b-4634-bcbf-aaf2f5e0e92b" providerId="ADAL" clId="{B83D4F72-744F-42BD-A488-0B96A52D9DF3}"/>
    <pc:docChg chg="custSel modSld">
      <pc:chgData name="Aleš Kocourek" userId="b4e3797d-da6b-4634-bcbf-aaf2f5e0e92b" providerId="ADAL" clId="{B83D4F72-744F-42BD-A488-0B96A52D9DF3}" dt="2024-03-01T13:06:20.291" v="13" actId="732"/>
      <pc:docMkLst>
        <pc:docMk/>
      </pc:docMkLst>
      <pc:sldChg chg="addSp delSp modSp">
        <pc:chgData name="Aleš Kocourek" userId="b4e3797d-da6b-4634-bcbf-aaf2f5e0e92b" providerId="ADAL" clId="{B83D4F72-744F-42BD-A488-0B96A52D9DF3}" dt="2024-03-01T13:06:20.291" v="13" actId="732"/>
        <pc:sldMkLst>
          <pc:docMk/>
          <pc:sldMk cId="2798478918" sldId="339"/>
        </pc:sldMkLst>
        <pc:picChg chg="add mod ord modCrop">
          <ac:chgData name="Aleš Kocourek" userId="b4e3797d-da6b-4634-bcbf-aaf2f5e0e92b" providerId="ADAL" clId="{B83D4F72-744F-42BD-A488-0B96A52D9DF3}" dt="2024-03-01T13:06:20.291" v="13" actId="732"/>
          <ac:picMkLst>
            <pc:docMk/>
            <pc:sldMk cId="2798478918" sldId="339"/>
            <ac:picMk id="5" creationId="{90A7FC44-6DFD-4092-95CD-37ADF01B70B8}"/>
          </ac:picMkLst>
        </pc:picChg>
        <pc:picChg chg="del">
          <ac:chgData name="Aleš Kocourek" userId="b4e3797d-da6b-4634-bcbf-aaf2f5e0e92b" providerId="ADAL" clId="{B83D4F72-744F-42BD-A488-0B96A52D9DF3}" dt="2024-03-01T12:51:08.285" v="0" actId="478"/>
          <ac:picMkLst>
            <pc:docMk/>
            <pc:sldMk cId="2798478918" sldId="339"/>
            <ac:picMk id="7" creationId="{B551950A-C33D-4C06-B1B5-3379DE8BB176}"/>
          </ac:picMkLst>
        </pc:picChg>
      </pc:sldChg>
    </pc:docChg>
  </pc:docChgLst>
  <pc:docChgLst>
    <pc:chgData name="Aleš Kocourek" userId="b4e3797d-da6b-4634-bcbf-aaf2f5e0e92b" providerId="ADAL" clId="{F6CD5353-BBD2-474F-94D9-F1C2E0C6CD63}"/>
    <pc:docChg chg="undo modMainMaster">
      <pc:chgData name="Aleš Kocourek" userId="b4e3797d-da6b-4634-bcbf-aaf2f5e0e92b" providerId="ADAL" clId="{F6CD5353-BBD2-474F-94D9-F1C2E0C6CD63}" dt="2024-03-01T13:10:50.941" v="10" actId="113"/>
      <pc:docMkLst>
        <pc:docMk/>
      </pc:docMkLst>
      <pc:sldMasterChg chg="modSp modSldLayout">
        <pc:chgData name="Aleš Kocourek" userId="b4e3797d-da6b-4634-bcbf-aaf2f5e0e92b" providerId="ADAL" clId="{F6CD5353-BBD2-474F-94D9-F1C2E0C6CD63}" dt="2024-03-01T13:10:50.941" v="10" actId="113"/>
        <pc:sldMasterMkLst>
          <pc:docMk/>
          <pc:sldMasterMk cId="0" sldId="2147483648"/>
        </pc:sldMasterMkLst>
        <pc:spChg chg="mod">
          <ac:chgData name="Aleš Kocourek" userId="b4e3797d-da6b-4634-bcbf-aaf2f5e0e92b" providerId="ADAL" clId="{F6CD5353-BBD2-474F-94D9-F1C2E0C6CD63}" dt="2024-03-01T13:10:20.808" v="8" actId="2711"/>
          <ac:spMkLst>
            <pc:docMk/>
            <pc:sldMasterMk cId="0" sldId="2147483648"/>
            <ac:spMk id="7" creationId="{B9B8D91A-2A39-42E2-9609-E34C887716F3}"/>
          </ac:spMkLst>
        </pc:spChg>
        <pc:sldLayoutChg chg="modSp">
          <pc:chgData name="Aleš Kocourek" userId="b4e3797d-da6b-4634-bcbf-aaf2f5e0e92b" providerId="ADAL" clId="{F6CD5353-BBD2-474F-94D9-F1C2E0C6CD63}" dt="2024-03-01T13:10:50.941" v="10" actId="113"/>
          <pc:sldLayoutMkLst>
            <pc:docMk/>
            <pc:sldMasterMk cId="0" sldId="2147483648"/>
            <pc:sldLayoutMk cId="479743000" sldId="2147483670"/>
          </pc:sldLayoutMkLst>
          <pc:spChg chg="mod">
            <ac:chgData name="Aleš Kocourek" userId="b4e3797d-da6b-4634-bcbf-aaf2f5e0e92b" providerId="ADAL" clId="{F6CD5353-BBD2-474F-94D9-F1C2E0C6CD63}" dt="2024-03-01T13:10:50.941" v="10" actId="113"/>
            <ac:spMkLst>
              <pc:docMk/>
              <pc:sldMasterMk cId="0" sldId="2147483648"/>
              <pc:sldLayoutMk cId="479743000" sldId="2147483670"/>
              <ac:spMk id="9" creationId="{2EF74C9C-E34D-46B7-8459-39C25DC67DE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en-CZ" smtClean="0"/>
              <a:t>03/01/2024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0" y="3672909"/>
            <a:ext cx="9144000" cy="121859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180000" indent="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cs-CZ" dirty="0"/>
              <a:t>Jméno a příjmení studenta, vč. titulů</a:t>
            </a:r>
          </a:p>
          <a:p>
            <a:r>
              <a:rPr lang="cs-CZ" dirty="0"/>
              <a:t>Studijní program a specializace</a:t>
            </a:r>
          </a:p>
          <a:p>
            <a:endParaRPr lang="cs-CZ" dirty="0"/>
          </a:p>
          <a:p>
            <a:r>
              <a:rPr lang="cs-CZ" dirty="0"/>
              <a:t>Jméno a příjmení vedoucího práce, vč. titulů</a:t>
            </a:r>
          </a:p>
          <a:p>
            <a:r>
              <a:rPr lang="cs-CZ" dirty="0"/>
              <a:t>Katedra vedoucího práce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1440000"/>
            <a:ext cx="9143999" cy="162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>
              <a:defRPr sz="4800">
                <a:solidFill>
                  <a:schemeClr val="bg1"/>
                </a:solidFill>
                <a:latin typeface="Inter Black" panose="02000A03000000020004" pitchFamily="2" charset="0"/>
                <a:ea typeface="Inter Black" panose="02000A03000000020004" pitchFamily="2" charset="0"/>
                <a:cs typeface="Inter Black" panose="02000A03000000020004" pitchFamily="2" charset="0"/>
              </a:defRPr>
            </a:lvl1pPr>
          </a:lstStyle>
          <a:p>
            <a:r>
              <a:rPr lang="cs-CZ" dirty="0"/>
              <a:t>Název závěrečné práce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D13DA-EAC2-5A46-B69D-7C51B19AA7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1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ura">
    <p:bg>
      <p:bgPr>
        <a:solidFill>
          <a:srgbClr val="65A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7984" y="4690756"/>
            <a:ext cx="473174" cy="33852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>
                <a:solidFill>
                  <a:schemeClr val="bg1"/>
                </a:solidFill>
                <a:latin typeface="TUL Mono" pitchFamily="2" charset="0"/>
                <a:cs typeface="TUL Mono" pitchFamily="2" charset="0"/>
              </a:defRPr>
            </a:lvl1pPr>
          </a:lstStyle>
          <a:p>
            <a:fld id="{86CB4B4D-7CA3-9044-876B-883B54F8677D}" type="slidenum">
              <a:rPr lang="en-CZ" smtClean="0"/>
              <a:pPr/>
              <a:t>‹#›</a:t>
            </a:fld>
            <a:endParaRPr lang="en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AFCFD-2557-F445-BA06-2078DC8B4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306320" cy="108000"/>
          </a:xfrm>
          <a:prstGeom prst="rect">
            <a:avLst/>
          </a:prstGeom>
        </p:spPr>
      </p:pic>
      <p:sp>
        <p:nvSpPr>
          <p:cNvPr id="7" name="Body Level One…">
            <a:extLst>
              <a:ext uri="{FF2B5EF4-FFF2-40B4-BE49-F238E27FC236}">
                <a16:creationId xmlns:a16="http://schemas.microsoft.com/office/drawing/2014/main" id="{63CD4B78-AC4C-4651-9249-BAAAB5310BD6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0" y="1620000"/>
            <a:ext cx="9144000" cy="2839342"/>
          </a:xfrm>
          <a:prstGeom prst="rect">
            <a:avLst/>
          </a:prstGeom>
        </p:spPr>
        <p:txBody>
          <a:bodyPr lIns="0">
            <a:normAutofit/>
          </a:bodyPr>
          <a:lstStyle>
            <a:lvl1pPr marL="539750" marR="0" indent="-3603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539750" algn="l"/>
              </a:tabLst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596900" indent="0">
              <a:buClr>
                <a:schemeClr val="bg1"/>
              </a:buClr>
              <a:buSzPct val="100000"/>
              <a:buFont typeface="+mj-lt"/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 marL="1462314" indent="-408214">
              <a:buClr>
                <a:schemeClr val="bg1"/>
              </a:buClr>
              <a:buSzPct val="100000"/>
              <a:buFont typeface="+mj-lt"/>
              <a:buAutoNum type="arabicPeriod"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 marL="1919514" indent="-408214">
              <a:buClr>
                <a:schemeClr val="bg1"/>
              </a:buClr>
              <a:buSzPct val="100000"/>
              <a:buFont typeface="+mj-lt"/>
              <a:buAutoNum type="arabicPeriod"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 marL="2376714" indent="-408214">
              <a:buClr>
                <a:schemeClr val="bg1"/>
              </a:buClr>
              <a:buSzPct val="100000"/>
              <a:buFont typeface="+mj-lt"/>
              <a:buAutoNum type="arabicPeriod"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marL="539750" marR="0" lvl="0" indent="-3603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539750" algn="l"/>
              </a:tabLst>
              <a:defRPr/>
            </a:pPr>
            <a:r>
              <a:rPr lang="cs-CZ" dirty="0"/>
              <a:t>Cíle závěrečné práce</a:t>
            </a:r>
          </a:p>
          <a:p>
            <a:pPr marL="539750" marR="0" lvl="0" indent="-3603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539750" algn="l"/>
              </a:tabLst>
              <a:defRPr/>
            </a:pPr>
            <a:r>
              <a:rPr lang="cs-CZ" dirty="0"/>
              <a:t>Metodika</a:t>
            </a:r>
          </a:p>
          <a:p>
            <a:pPr marL="539750" marR="0" lvl="0" indent="-3603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539750" algn="l"/>
              </a:tabLst>
              <a:defRPr/>
            </a:pPr>
            <a:r>
              <a:rPr lang="cs-CZ" dirty="0"/>
              <a:t>Hlavní prameny a zdroje</a:t>
            </a:r>
          </a:p>
          <a:p>
            <a:pPr marL="539750" marR="0" lvl="0" indent="-3603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539750" algn="l"/>
              </a:tabLst>
              <a:defRPr/>
            </a:pPr>
            <a:r>
              <a:rPr lang="cs-CZ" dirty="0"/>
              <a:t>Vyhodnocení dílčích cílů</a:t>
            </a:r>
          </a:p>
          <a:p>
            <a:pPr marL="539750" marR="0" lvl="0" indent="-3603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539750" algn="l"/>
              </a:tabLst>
              <a:defRPr/>
            </a:pPr>
            <a:r>
              <a:rPr lang="cs-CZ" dirty="0"/>
              <a:t>Vyhodnocení hlavního cíle</a:t>
            </a:r>
          </a:p>
          <a:p>
            <a:pPr marL="539750" marR="0" lvl="0" indent="-3603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539750" algn="l"/>
              </a:tabLst>
              <a:defRPr/>
            </a:pPr>
            <a:r>
              <a:rPr lang="cs-CZ" dirty="0"/>
              <a:t>Problémy, omezení a prostor pro další výzkum</a:t>
            </a:r>
          </a:p>
          <a:p>
            <a:r>
              <a:rPr lang="cs-CZ" dirty="0"/>
              <a:t>Závěr</a:t>
            </a:r>
          </a:p>
          <a:p>
            <a:endParaRPr dirty="0"/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903DA857-4B0C-44A1-8A71-E6EADCE8A69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720000"/>
            <a:ext cx="9144000" cy="54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180000">
              <a:defRPr baseline="0">
                <a:solidFill>
                  <a:schemeClr val="bg1"/>
                </a:solidFill>
                <a:latin typeface="Inter Black" panose="02000A03000000020004" pitchFamily="2" charset="0"/>
                <a:ea typeface="Inter Semi Bold" panose="02000703000000020004" pitchFamily="2" charset="0"/>
                <a:cs typeface="Inter Semi Bold" panose="02000703000000020004" pitchFamily="2" charset="0"/>
              </a:defRPr>
            </a:lvl1pPr>
          </a:lstStyle>
          <a:p>
            <a:r>
              <a:rPr lang="cs-CZ" dirty="0"/>
              <a:t>Struktura prezentace</a:t>
            </a:r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2EF74C9C-E34D-46B7-8459-39C25DC67DE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36000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>
            <a:lvl1pPr marL="18000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cap="none" spc="0" baseline="0">
                <a:solidFill>
                  <a:schemeClr val="bg1"/>
                </a:solidFill>
                <a:uFillTx/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  <a:sym typeface="Arial"/>
              </a:defRPr>
            </a:lvl1pPr>
            <a:lvl2pPr marL="342900" marR="0" indent="254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342900" marR="0" indent="711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342900" marR="0" indent="1168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342900" marR="0" indent="1625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bg1"/>
                </a:solidFill>
              </a:rPr>
              <a:t>Informační schůzka o doktorském studiu, 6. března 2024</a:t>
            </a:r>
          </a:p>
        </p:txBody>
      </p:sp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ěž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" y="1620000"/>
            <a:ext cx="9143999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 marL="360363" indent="-180975">
              <a:defRPr sz="1600">
                <a:latin typeface="Inter Semi Bold" panose="02000703000000020004" pitchFamily="2" charset="0"/>
                <a:ea typeface="Inter Semi Bold" panose="02000703000000020004" pitchFamily="2" charset="0"/>
                <a:cs typeface="Inter Semi Bold" panose="02000703000000020004" pitchFamily="2" charset="0"/>
              </a:defRPr>
            </a:lvl1pPr>
            <a:lvl2pPr marL="539750" indent="-179388">
              <a:defRPr sz="160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 marL="720725" indent="-180975">
              <a:defRPr sz="16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cs-CZ" dirty="0"/>
              <a:t>Seznam s odrážkami – úroveň 1</a:t>
            </a:r>
            <a:endParaRPr dirty="0"/>
          </a:p>
          <a:p>
            <a:pPr lvl="1"/>
            <a:r>
              <a:rPr lang="cs-CZ" dirty="0"/>
              <a:t>Seznam s odrážkami – úroveň 2</a:t>
            </a:r>
            <a:endParaRPr dirty="0"/>
          </a:p>
          <a:p>
            <a:pPr lvl="2"/>
            <a:r>
              <a:rPr lang="cs-CZ" dirty="0"/>
              <a:t>Seznam s odrážkami – úroveň 3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3317D-4140-7D4A-9D0D-1891C87F0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306320" cy="108000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4D12CB46-1799-4E1F-9C3E-C26E08888CD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47984" y="4690756"/>
            <a:ext cx="473174" cy="33852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>
                <a:solidFill>
                  <a:srgbClr val="65A812"/>
                </a:solidFill>
                <a:latin typeface="TUL Mono" pitchFamily="2" charset="0"/>
                <a:cs typeface="TUL Mono" pitchFamily="2" charset="0"/>
              </a:defRPr>
            </a:lvl1pPr>
          </a:lstStyle>
          <a:p>
            <a:fld id="{86CB4B4D-7CA3-9044-876B-883B54F8677D}" type="slidenum">
              <a:rPr lang="en-CZ" smtClean="0"/>
              <a:pPr/>
              <a:t>‹#›</a:t>
            </a:fld>
            <a:endParaRPr lang="en-CZ" dirty="0"/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F2C6BDB2-43AC-44FE-90CC-77F1152D14B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720000"/>
            <a:ext cx="9144000" cy="54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180000">
              <a:defRPr baseline="0">
                <a:solidFill>
                  <a:srgbClr val="65A812"/>
                </a:solidFill>
                <a:latin typeface="Inter Black" panose="02000A03000000020004" pitchFamily="2" charset="0"/>
                <a:ea typeface="Inter Semi Bold" panose="02000703000000020004" pitchFamily="2" charset="0"/>
                <a:cs typeface="Inter Semi Bold" panose="02000703000000020004" pitchFamily="2" charset="0"/>
              </a:defRPr>
            </a:lvl1pPr>
          </a:lstStyle>
          <a:p>
            <a:r>
              <a:rPr lang="cs-CZ" dirty="0"/>
              <a:t>Titulek snímku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ěžný snímek s tabul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67F04F-B961-0E48-B239-41A927B93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306320" cy="108000"/>
          </a:xfrm>
          <a:prstGeom prst="rect">
            <a:avLst/>
          </a:prstGeom>
        </p:spPr>
      </p:pic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7B8DD41E-9A72-47B2-B028-16B26EECD3C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9205273"/>
              </p:ext>
            </p:extLst>
          </p:nvPr>
        </p:nvGraphicFramePr>
        <p:xfrm>
          <a:off x="180000" y="1620000"/>
          <a:ext cx="8640000" cy="2522450"/>
        </p:xfrm>
        <a:graphic>
          <a:graphicData uri="http://schemas.openxmlformats.org/drawingml/2006/table">
            <a:tbl>
              <a:tblPr firstRow="1">
                <a:tableStyleId>{2708684C-4D16-4618-839F-0558EEFCDFE6}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81483174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8847432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9659961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628497182"/>
                    </a:ext>
                  </a:extLst>
                </a:gridCol>
              </a:tblGrid>
              <a:tr h="360350">
                <a:tc>
                  <a:txBody>
                    <a:bodyPr/>
                    <a:lstStyle/>
                    <a:p>
                      <a:pPr algn="l">
                        <a:defRPr sz="1800" b="0"/>
                      </a:pPr>
                      <a:r>
                        <a:rPr sz="1400" b="1" i="1" dirty="0" err="1">
                          <a:solidFill>
                            <a:srgbClr val="595959"/>
                          </a:solidFill>
                          <a:latin typeface="Inter Semi Bold" panose="02000703000000020004" pitchFamily="2" charset="0"/>
                          <a:ea typeface="Inter Semi Bold" panose="02000703000000020004" pitchFamily="2" charset="0"/>
                          <a:cs typeface="Inter Semi Bold" panose="02000703000000020004" pitchFamily="2" charset="0"/>
                        </a:rPr>
                        <a:t>Název</a:t>
                      </a:r>
                      <a:r>
                        <a:rPr sz="1400" b="1" i="1" dirty="0">
                          <a:solidFill>
                            <a:srgbClr val="595959"/>
                          </a:solidFill>
                          <a:latin typeface="Inter Semi Bold" panose="02000703000000020004" pitchFamily="2" charset="0"/>
                          <a:ea typeface="Inter Semi Bold" panose="02000703000000020004" pitchFamily="2" charset="0"/>
                          <a:cs typeface="Inter Semi Bold" panose="02000703000000020004" pitchFamily="2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595959"/>
                          </a:solidFill>
                          <a:latin typeface="Inter Semi Bold" panose="02000703000000020004" pitchFamily="2" charset="0"/>
                          <a:ea typeface="Inter Semi Bold" panose="02000703000000020004" pitchFamily="2" charset="0"/>
                          <a:cs typeface="Inter Semi Bold" panose="02000703000000020004" pitchFamily="2" charset="0"/>
                        </a:rPr>
                        <a:t>tabulky</a:t>
                      </a:r>
                      <a:endParaRPr sz="1400" b="1" i="1" dirty="0">
                        <a:solidFill>
                          <a:srgbClr val="595959"/>
                        </a:solidFill>
                        <a:latin typeface="Inter Semi Bold" panose="02000703000000020004" pitchFamily="2" charset="0"/>
                        <a:ea typeface="Inter Semi Bold" panose="02000703000000020004" pitchFamily="2" charset="0"/>
                        <a:cs typeface="Inter Semi Bold" panose="020007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Helvetica Neue"/>
                          <a:ea typeface="Helvetica Neue"/>
                          <a:cs typeface="Helvetica Neue"/>
                        </a:defRPr>
                      </a:pPr>
                      <a:endParaRPr sz="140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Helvetica Neue"/>
                          <a:ea typeface="Helvetica Neue"/>
                          <a:cs typeface="Helvetica Neue"/>
                        </a:defRPr>
                      </a:pP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Helvetica Neue"/>
                          <a:ea typeface="Helvetica Neue"/>
                          <a:cs typeface="Helvetica Neue"/>
                        </a:defRPr>
                      </a:pPr>
                      <a:endParaRPr sz="140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310674"/>
                  </a:ext>
                </a:extLst>
              </a:tr>
              <a:tr h="3603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První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týden</a:t>
                      </a: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  <a:r>
                        <a:rPr lang="cs-CZ"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%</a:t>
                      </a: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85 </a:t>
                      </a: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osob</a:t>
                      </a: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6 500 </a:t>
                      </a: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Kč</a:t>
                      </a: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76532"/>
                  </a:ext>
                </a:extLst>
              </a:tr>
              <a:tr h="3603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Druhý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týden</a:t>
                      </a: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30</a:t>
                      </a:r>
                      <a:r>
                        <a:rPr lang="cs-CZ"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%</a:t>
                      </a: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125 osob</a:t>
                      </a: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12 000 Kč</a:t>
                      </a: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70223"/>
                  </a:ext>
                </a:extLst>
              </a:tr>
              <a:tr h="3603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Třetí týden</a:t>
                      </a: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40</a:t>
                      </a:r>
                      <a:r>
                        <a:rPr lang="cs-CZ"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%</a:t>
                      </a: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150 </a:t>
                      </a: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osob</a:t>
                      </a: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24 000 Kč</a:t>
                      </a: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94906"/>
                  </a:ext>
                </a:extLst>
              </a:tr>
              <a:tr h="3603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Čtvrtý týden</a:t>
                      </a: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50</a:t>
                      </a:r>
                      <a:r>
                        <a:rPr lang="cs-CZ"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%</a:t>
                      </a: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160 </a:t>
                      </a: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osob</a:t>
                      </a: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30 000 </a:t>
                      </a: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Kč</a:t>
                      </a: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>
                      <a:solidFill>
                        <a:srgbClr val="BCBEC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84376"/>
                  </a:ext>
                </a:extLst>
              </a:tr>
              <a:tr h="3603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Pátý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týden</a:t>
                      </a: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 cap="flat" cmpd="sng" algn="ctr">
                      <a:solidFill>
                        <a:srgbClr val="BCBEC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60</a:t>
                      </a:r>
                      <a:r>
                        <a:rPr lang="cs-CZ"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 </a:t>
                      </a: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%</a:t>
                      </a: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 cap="flat" cmpd="sng" algn="ctr">
                      <a:solidFill>
                        <a:srgbClr val="BCBEC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170 </a:t>
                      </a: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osob</a:t>
                      </a: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 cap="flat" cmpd="sng" algn="ctr">
                      <a:solidFill>
                        <a:srgbClr val="BCBEC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35 000 </a:t>
                      </a:r>
                      <a:r>
                        <a:rPr sz="1400" dirty="0" err="1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Kč</a:t>
                      </a: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25400" cap="flat" cmpd="sng" algn="ctr">
                      <a:solidFill>
                        <a:srgbClr val="BCBEC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22597"/>
                  </a:ext>
                </a:extLst>
              </a:tr>
              <a:tr h="360350"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cs-CZ" sz="900" dirty="0">
                          <a:solidFill>
                            <a:srgbClr val="595959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Zdroj: vlastní výpočty na základě dat z…</a:t>
                      </a:r>
                      <a:endParaRPr sz="9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miter lim="400000"/>
                    </a:lnL>
                    <a:lnR w="3175">
                      <a:noFill/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defRPr sz="1800"/>
                      </a:pP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noFill/>
                      <a:miter lim="400000"/>
                    </a:lnL>
                    <a:lnR w="3175">
                      <a:noFill/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defRPr sz="1800"/>
                      </a:pP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noFill/>
                      <a:miter lim="400000"/>
                    </a:lnL>
                    <a:lnR w="3175">
                      <a:noFill/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defRPr sz="1800"/>
                      </a:pPr>
                      <a:endParaRPr sz="1400" dirty="0">
                        <a:solidFill>
                          <a:srgbClr val="595959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marL="47625" marR="47625" marT="47625" marB="47625" anchor="ctr" horzOverflow="overflow">
                    <a:lnL w="3175">
                      <a:noFill/>
                      <a:miter lim="400000"/>
                    </a:lnL>
                    <a:lnR w="3175">
                      <a:miter lim="400000"/>
                    </a:lnR>
                    <a:lnT w="25400">
                      <a:solidFill>
                        <a:srgbClr val="BCBEC0"/>
                      </a:solidFill>
                      <a:miter lim="4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585460"/>
                  </a:ext>
                </a:extLst>
              </a:tr>
            </a:tbl>
          </a:graphicData>
        </a:graphic>
      </p:graphicFrame>
      <p:sp>
        <p:nvSpPr>
          <p:cNvPr id="7" name="Slide Number">
            <a:extLst>
              <a:ext uri="{FF2B5EF4-FFF2-40B4-BE49-F238E27FC236}">
                <a16:creationId xmlns:a16="http://schemas.microsoft.com/office/drawing/2014/main" id="{7CE57610-28BD-4AC8-BD57-1268C98B136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47984" y="4690756"/>
            <a:ext cx="473174" cy="33852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>
                <a:solidFill>
                  <a:srgbClr val="65A812"/>
                </a:solidFill>
                <a:latin typeface="TUL Mono" pitchFamily="2" charset="0"/>
                <a:cs typeface="TUL Mono" pitchFamily="2" charset="0"/>
              </a:defRPr>
            </a:lvl1pPr>
          </a:lstStyle>
          <a:p>
            <a:fld id="{86CB4B4D-7CA3-9044-876B-883B54F8677D}" type="slidenum">
              <a:rPr lang="en-CZ" smtClean="0"/>
              <a:pPr/>
              <a:t>‹#›</a:t>
            </a:fld>
            <a:endParaRPr lang="en-CZ" dirty="0"/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D39F01C0-338A-48E2-B506-DF82EDE5DE1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720000"/>
            <a:ext cx="9144000" cy="54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180000">
              <a:defRPr baseline="0">
                <a:solidFill>
                  <a:srgbClr val="65A812"/>
                </a:solidFill>
                <a:latin typeface="Inter Black" panose="02000A03000000020004" pitchFamily="2" charset="0"/>
                <a:ea typeface="Inter Semi Bold" panose="02000703000000020004" pitchFamily="2" charset="0"/>
                <a:cs typeface="Inter Semi Bold" panose="02000703000000020004" pitchFamily="2" charset="0"/>
              </a:defRPr>
            </a:lvl1pPr>
          </a:lstStyle>
          <a:p>
            <a:r>
              <a:rPr lang="cs-CZ" dirty="0"/>
              <a:t>Titulek snímku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42187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1440000"/>
            <a:ext cx="9143999" cy="162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>
              <a:defRPr sz="4800">
                <a:solidFill>
                  <a:schemeClr val="bg1"/>
                </a:solidFill>
                <a:latin typeface="Inter Black" panose="02000A03000000020004" pitchFamily="2" charset="0"/>
                <a:ea typeface="Inter Black" panose="02000A03000000020004" pitchFamily="2" charset="0"/>
                <a:cs typeface="Inter Black" panose="02000A03000000020004" pitchFamily="2" charset="0"/>
              </a:defRPr>
            </a:lvl1pPr>
          </a:lstStyle>
          <a:p>
            <a:r>
              <a:rPr lang="cs-CZ" dirty="0"/>
              <a:t>Děkuji za pozornost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D13DA-EAC2-5A46-B69D-7C51B19AA7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1" y="252000"/>
            <a:ext cx="8640000" cy="795828"/>
          </a:xfrm>
          <a:prstGeom prst="rect">
            <a:avLst/>
          </a:prstGeom>
        </p:spPr>
      </p:pic>
      <p:sp>
        <p:nvSpPr>
          <p:cNvPr id="5" name="Body Level One…">
            <a:extLst>
              <a:ext uri="{FF2B5EF4-FFF2-40B4-BE49-F238E27FC236}">
                <a16:creationId xmlns:a16="http://schemas.microsoft.com/office/drawing/2014/main" id="{45B34E8E-4DCE-4C4D-8392-9A682FCA6A9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0" y="3672909"/>
            <a:ext cx="9143999" cy="121859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180000" indent="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cs-CZ" dirty="0"/>
              <a:t>Jméno a příjmení studenta, vč. titulů</a:t>
            </a:r>
          </a:p>
          <a:p>
            <a:r>
              <a:rPr lang="cs-CZ" dirty="0"/>
              <a:t>Studijní program a specializace</a:t>
            </a:r>
          </a:p>
          <a:p>
            <a:endParaRPr lang="cs-CZ" dirty="0"/>
          </a:p>
          <a:p>
            <a:r>
              <a:rPr lang="cs-CZ" dirty="0"/>
              <a:t>Jméno a příjmení vedoucího práce, vč. titulů</a:t>
            </a:r>
          </a:p>
          <a:p>
            <a:r>
              <a:rPr lang="cs-CZ" dirty="0"/>
              <a:t>Katedra vedoucího práce</a:t>
            </a:r>
          </a:p>
        </p:txBody>
      </p:sp>
    </p:spTree>
    <p:extLst>
      <p:ext uri="{BB962C8B-B14F-4D97-AF65-F5344CB8AC3E}">
        <p14:creationId xmlns:p14="http://schemas.microsoft.com/office/powerpoint/2010/main" val="4913040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F65F7F5D-C03F-4977-A63B-F556CEE78A1F}"/>
              </a:ext>
            </a:extLst>
          </p:cNvPr>
          <p:cNvSpPr txBox="1">
            <a:spLocks/>
          </p:cNvSpPr>
          <p:nvPr userDrawn="1"/>
        </p:nvSpPr>
        <p:spPr>
          <a:xfrm>
            <a:off x="1" y="720000"/>
            <a:ext cx="9143999" cy="54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18000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chemeClr val="accent1"/>
                </a:solidFill>
                <a:uFillTx/>
                <a:latin typeface="Inter Black" panose="02000A03000000020004" pitchFamily="2" charset="0"/>
                <a:ea typeface="Inter Black" panose="02000A03000000020004" pitchFamily="2" charset="0"/>
                <a:cs typeface="Inter Black" panose="02000A03000000020004" pitchFamily="2" charset="0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endParaRPr lang="cs-CZ" dirty="0">
              <a:solidFill>
                <a:srgbClr val="65A812"/>
              </a:solidFill>
            </a:endParaRP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2B35809A-A7DB-4ED6-A642-607873C4F579}"/>
              </a:ext>
            </a:extLst>
          </p:cNvPr>
          <p:cNvSpPr txBox="1">
            <a:spLocks/>
          </p:cNvSpPr>
          <p:nvPr userDrawn="1"/>
        </p:nvSpPr>
        <p:spPr>
          <a:xfrm>
            <a:off x="1" y="1620000"/>
            <a:ext cx="9143999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 marL="360363" marR="0" indent="-180975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A812"/>
              </a:buClr>
              <a:buSzPts val="1800"/>
              <a:buFont typeface="Wingdings" panose="05000000000000000000" pitchFamily="2" charset="2"/>
              <a:buChar char="§"/>
              <a:tabLst/>
              <a:defRPr sz="1600" b="0" i="0" u="none" strike="noStrike" cap="none" spc="0" baseline="0">
                <a:solidFill>
                  <a:srgbClr val="65A812"/>
                </a:solidFill>
                <a:uFillTx/>
                <a:latin typeface="Inter Semi Bold" panose="02000703000000020004" pitchFamily="2" charset="0"/>
                <a:ea typeface="Inter Semi Bold" panose="02000703000000020004" pitchFamily="2" charset="0"/>
                <a:cs typeface="Inter Semi Bold" panose="02000703000000020004" pitchFamily="2" charset="0"/>
                <a:sym typeface="Arial"/>
              </a:defRPr>
            </a:lvl1pPr>
            <a:lvl2pPr marL="539750" marR="0" indent="-179388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A812"/>
              </a:buClr>
              <a:buSzPts val="1800"/>
              <a:buFont typeface="Wingdings" panose="05000000000000000000" pitchFamily="2" charset="2"/>
              <a:buChar char="§"/>
              <a:tabLst/>
              <a:defRPr sz="1600" b="0" i="0" u="none" strike="noStrike" cap="none" spc="0" baseline="0">
                <a:solidFill>
                  <a:srgbClr val="65A812"/>
                </a:solidFill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Arial"/>
              </a:defRPr>
            </a:lvl2pPr>
            <a:lvl3pPr marL="720725" marR="0" indent="-180975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A812"/>
              </a:buClr>
              <a:buSzPts val="1800"/>
              <a:buFont typeface="Wingdings" panose="05000000000000000000" pitchFamily="2" charset="2"/>
              <a:buChar char="§"/>
              <a:tabLst/>
              <a:defRPr sz="1600" b="0" i="0" u="none" strike="noStrike" cap="none" spc="0" baseline="0">
                <a:solidFill>
                  <a:srgbClr val="65A812"/>
                </a:solidFill>
                <a:uFillTx/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  <a:sym typeface="Arial"/>
              </a:defRPr>
            </a:lvl3pPr>
            <a:lvl4pPr marL="1919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A812"/>
              </a:buClr>
              <a:buSzPts val="1800"/>
              <a:buFont typeface="Wingdings" panose="05000000000000000000" pitchFamily="2" charset="2"/>
              <a:buChar char="§"/>
              <a:tabLst/>
              <a:defRPr sz="1600" b="0" i="0" u="none" strike="noStrike" cap="none" spc="0" baseline="0">
                <a:solidFill>
                  <a:srgbClr val="65A81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3767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A812"/>
              </a:buClr>
              <a:buSzPts val="1800"/>
              <a:buFont typeface="Wingdings" panose="05000000000000000000" pitchFamily="2" charset="2"/>
              <a:buChar char="§"/>
              <a:tabLst/>
              <a:defRPr sz="1600" b="0" i="0" u="none" strike="noStrike" cap="none" spc="0" baseline="0">
                <a:solidFill>
                  <a:srgbClr val="65A81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endParaRPr lang="cs-CZ" dirty="0">
              <a:solidFill>
                <a:srgbClr val="65A812"/>
              </a:solidFill>
            </a:endParaRP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B9B8D91A-2A39-42E2-9609-E34C887716F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36000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>
            <a:lvl1pPr marL="18000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cap="none" spc="0" baseline="0">
                <a:solidFill>
                  <a:schemeClr val="bg1"/>
                </a:solidFill>
                <a:uFillTx/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  <a:sym typeface="Arial"/>
              </a:defRPr>
            </a:lvl1pPr>
            <a:lvl2pPr marL="342900" marR="0" indent="254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342900" marR="0" indent="711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342900" marR="0" indent="1168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342900" marR="0" indent="1625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65A812"/>
                </a:solidFill>
                <a:latin typeface="+mj-lt"/>
                <a:ea typeface="Inter Black" panose="02000A03000000020004" pitchFamily="2" charset="0"/>
                <a:cs typeface="Inter Black" panose="02000A03000000020004" pitchFamily="2" charset="0"/>
              </a:rPr>
              <a:t>Informační schůzka o doktorském studiu:</a:t>
            </a:r>
            <a:r>
              <a:rPr lang="cs-CZ" dirty="0">
                <a:solidFill>
                  <a:srgbClr val="65A812"/>
                </a:solidFill>
              </a:rPr>
              <a:t> </a:t>
            </a:r>
            <a:r>
              <a:rPr lang="cs-CZ" dirty="0">
                <a:solidFill>
                  <a:srgbClr val="65A812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6. března 2024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D97B205-3051-4469-B52B-93D55EAD2E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47984" y="4690756"/>
            <a:ext cx="473174" cy="33852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>
                <a:solidFill>
                  <a:srgbClr val="65A812"/>
                </a:solidFill>
                <a:latin typeface="TUL Mono" pitchFamily="2" charset="0"/>
                <a:cs typeface="TUL Mono" pitchFamily="2" charset="0"/>
              </a:defRPr>
            </a:lvl1pPr>
          </a:lstStyle>
          <a:p>
            <a:fld id="{86CB4B4D-7CA3-9044-876B-883B54F8677D}" type="slidenum">
              <a:rPr lang="en-CZ" smtClean="0"/>
              <a:pPr/>
              <a:t>‹#›</a:t>
            </a:fld>
            <a:endParaRPr lang="en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  <p:sldLayoutId id="2147483672" r:id="rId4"/>
    <p:sldLayoutId id="2147483671" r:id="rId5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5A812"/>
        </a:buClr>
        <a:buSzPts val="1800"/>
        <a:buFont typeface="Wingdings" panose="05000000000000000000" pitchFamily="2" charset="2"/>
        <a:buChar char="§"/>
        <a:tabLst/>
        <a:defRPr sz="1800" b="0" i="0" u="none" strike="noStrike" cap="none" spc="0" baseline="0">
          <a:solidFill>
            <a:srgbClr val="65A812"/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5A812"/>
        </a:buClr>
        <a:buSzPts val="1800"/>
        <a:buFont typeface="Wingdings" panose="05000000000000000000" pitchFamily="2" charset="2"/>
        <a:buChar char="§"/>
        <a:tabLst/>
        <a:defRPr sz="1800" b="0" i="0" u="none" strike="noStrike" cap="none" spc="0" baseline="0">
          <a:solidFill>
            <a:srgbClr val="65A812"/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5A812"/>
        </a:buClr>
        <a:buSzPts val="1800"/>
        <a:buFont typeface="Wingdings" panose="05000000000000000000" pitchFamily="2" charset="2"/>
        <a:buChar char="§"/>
        <a:tabLst/>
        <a:defRPr sz="1800" b="0" i="0" u="none" strike="noStrike" cap="none" spc="0" baseline="0">
          <a:solidFill>
            <a:srgbClr val="65A812"/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5A812"/>
        </a:buClr>
        <a:buSzPts val="1800"/>
        <a:buFont typeface="Wingdings" panose="05000000000000000000" pitchFamily="2" charset="2"/>
        <a:buChar char="§"/>
        <a:tabLst/>
        <a:defRPr sz="1800" b="0" i="0" u="none" strike="noStrike" cap="none" spc="0" baseline="0">
          <a:solidFill>
            <a:srgbClr val="65A812"/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5A812"/>
        </a:buClr>
        <a:buSzPts val="1800"/>
        <a:buFont typeface="Wingdings" panose="05000000000000000000" pitchFamily="2" charset="2"/>
        <a:buChar char="§"/>
        <a:tabLst/>
        <a:defRPr sz="1800" b="0" i="0" u="none" strike="noStrike" cap="none" spc="0" baseline="0">
          <a:solidFill>
            <a:srgbClr val="65A812"/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.tul.cz/podminky-prijeti-doktorske-studiu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f.tul.cz/AKA/587/aktualni-okruhy-temat-disertacnich-praci-jednotlivych-skolitelu-1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.tul.cz/organizace-studia-doktorske-studium-rev-06" TargetMode="External"/><Relationship Id="rId2" Type="http://schemas.openxmlformats.org/officeDocument/2006/relationships/hyperlink" Target="https://www.ef.tul.cz/studijni-plan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f.tul.cz/doktorska-stipendia-reviz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l.cz/veda-a-vyzkum/grantove-programy/sg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f.tul.cz/AKA/686/pruvodce-pro-doktorandy-1.pdf" TargetMode="External"/><Relationship Id="rId5" Type="http://schemas.openxmlformats.org/officeDocument/2006/relationships/hyperlink" Target="https://www.tul.cz/studenti/doktorska-skola/" TargetMode="External"/><Relationship Id="rId4" Type="http://schemas.openxmlformats.org/officeDocument/2006/relationships/hyperlink" Target="http://svoc.tul.cz/Home/hom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ereza.markova@tul.cz" TargetMode="External"/><Relationship Id="rId2" Type="http://schemas.openxmlformats.org/officeDocument/2006/relationships/hyperlink" Target="mailto:pavla.vrabcova@tul.cz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0CB6E104-A69B-4A9C-9B93-57211C1154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doc. Ing. Pavla Vrabcová, Ph.D.	</a:t>
            </a:r>
            <a:endParaRPr lang="en-CZ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cs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proděkanka pro vědu a výzkum</a:t>
            </a:r>
            <a:endParaRPr lang="en-CZ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endParaRPr lang="en-CZ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en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+420</a:t>
            </a:r>
            <a:r>
              <a:rPr lang="cs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en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485</a:t>
            </a:r>
            <a:r>
              <a:rPr lang="cs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en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352</a:t>
            </a:r>
            <a:r>
              <a:rPr lang="cs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en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394</a:t>
            </a:r>
            <a:endParaRPr lang="cs-CZ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cs-CZ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pavla.vrabcova</a:t>
            </a:r>
            <a:r>
              <a:rPr lang="en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@tul.cz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11C2F8-0948-4F3E-9705-E0DC25B8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schůzka </a:t>
            </a:r>
            <a:br>
              <a:rPr lang="cs-CZ" dirty="0"/>
            </a:br>
            <a:r>
              <a:rPr lang="cs-CZ" dirty="0"/>
              <a:t>o doktorském studiu</a:t>
            </a:r>
          </a:p>
        </p:txBody>
      </p:sp>
    </p:spTree>
    <p:extLst>
      <p:ext uri="{BB962C8B-B14F-4D97-AF65-F5344CB8AC3E}">
        <p14:creationId xmlns:p14="http://schemas.microsoft.com/office/powerpoint/2010/main" val="25898889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20B7386-6023-4DC9-AD17-1126D1F8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20000"/>
            <a:ext cx="9143999" cy="54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Nabízené studijní programy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0F6E03FE-DC91-446F-B077-0F9C479AE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2000" dirty="0"/>
              <a:t>Podniková ekonomika a management 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Systémové inženýrství a informatika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4ECC6F-1734-4772-AE9D-C415B6AE9D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47984" y="4690756"/>
            <a:ext cx="473174" cy="3385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Z" smtClean="0"/>
              <a:pPr/>
              <a:t>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653480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20B7386-6023-4DC9-AD17-1126D1F8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20000"/>
            <a:ext cx="9143999" cy="54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0F6E03FE-DC91-446F-B077-0F9C479AE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000" dirty="0"/>
              <a:t>Upravuje </a:t>
            </a:r>
            <a:r>
              <a:rPr lang="cs-CZ" sz="2000" dirty="0">
                <a:hlinkClick r:id="rId2"/>
              </a:rPr>
              <a:t>směrnice děkana EF TUL č. 6/2023</a:t>
            </a:r>
            <a:endParaRPr lang="cs-CZ" sz="2000" dirty="0"/>
          </a:p>
          <a:p>
            <a:pPr lvl="1"/>
            <a:r>
              <a:rPr lang="cs-CZ" sz="2000" dirty="0"/>
              <a:t>Podklady k přihlášce</a:t>
            </a:r>
          </a:p>
          <a:p>
            <a:pPr lvl="1"/>
            <a:r>
              <a:rPr lang="cs-CZ" sz="2000" dirty="0"/>
              <a:t>Termín pro podávání přihlášek </a:t>
            </a:r>
            <a:r>
              <a:rPr lang="cs-CZ" sz="2000" dirty="0">
                <a:latin typeface="Inter Black" panose="02000A03000000020004" pitchFamily="2" charset="0"/>
                <a:ea typeface="Inter Black" panose="02000A03000000020004" pitchFamily="2" charset="0"/>
                <a:cs typeface="Inter Black" panose="02000A03000000020004" pitchFamily="2" charset="0"/>
              </a:rPr>
              <a:t>do 19. června 2024</a:t>
            </a:r>
            <a:r>
              <a:rPr lang="cs-CZ" sz="2000" dirty="0"/>
              <a:t> do 12:00 hod.</a:t>
            </a:r>
          </a:p>
          <a:p>
            <a:pPr lvl="1"/>
            <a:r>
              <a:rPr lang="cs-CZ" sz="2000" dirty="0"/>
              <a:t>Termín konání přijímací zkoušky </a:t>
            </a:r>
            <a:r>
              <a:rPr lang="cs-CZ" sz="2000" dirty="0">
                <a:latin typeface="Inter Black" panose="02000A03000000020004" pitchFamily="2" charset="0"/>
                <a:ea typeface="Inter Black" panose="02000A03000000020004" pitchFamily="2" charset="0"/>
                <a:cs typeface="Inter Black" panose="02000A03000000020004" pitchFamily="2" charset="0"/>
              </a:rPr>
              <a:t>26. června 2024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Zkouška z anglického jazyka, rozprava k problematice profilových předmětů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4ECC6F-1734-4772-AE9D-C415B6AE9D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47984" y="4690756"/>
            <a:ext cx="473174" cy="3385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Z" smtClean="0"/>
              <a:pPr/>
              <a:t>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201565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20B7386-6023-4DC9-AD17-1126D1F8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20000"/>
            <a:ext cx="9143999" cy="54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Výběr školitele a disertační práce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0F6E03FE-DC91-446F-B077-0F9C479AE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000" dirty="0">
                <a:latin typeface="+mj-lt"/>
              </a:rPr>
              <a:t>Aktuální okruhy disertačních prací včetně školitelů </a:t>
            </a:r>
            <a:r>
              <a:rPr lang="cs-CZ" sz="2000" dirty="0">
                <a:latin typeface="+mj-lt"/>
                <a:ea typeface="Inter Black" panose="02000A03000000020004" pitchFamily="2" charset="0"/>
                <a:cs typeface="Inter Black" panose="02000A03000000020004" pitchFamily="2" charset="0"/>
                <a:hlinkClick r:id="rId2"/>
              </a:rPr>
              <a:t>zde</a:t>
            </a:r>
            <a:r>
              <a:rPr lang="cs-CZ" sz="2000" dirty="0">
                <a:latin typeface="+mj-lt"/>
                <a:ea typeface="Inter Black" panose="02000A03000000020004" pitchFamily="2" charset="0"/>
                <a:cs typeface="Inter Black" panose="02000A03000000020004" pitchFamily="2" charset="0"/>
              </a:rPr>
              <a:t>.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4ECC6F-1734-4772-AE9D-C415B6AE9D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47984" y="4690756"/>
            <a:ext cx="473174" cy="3385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Z" smtClean="0"/>
              <a:pPr/>
              <a:t>4</a:t>
            </a:fld>
            <a:endParaRPr lang="en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2A028F-EB9C-4337-8102-4D4A5D1E97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6" b="3410"/>
          <a:stretch/>
        </p:blipFill>
        <p:spPr>
          <a:xfrm>
            <a:off x="2052000" y="2055351"/>
            <a:ext cx="5040000" cy="308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7897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C11A728F-B04E-439F-BBC5-89B4776C3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+mj-lt"/>
              </a:rPr>
              <a:t>Studium – viz web ef.tul.cz </a:t>
            </a:r>
            <a:r>
              <a:rPr lang="cs-CZ" sz="2000" dirty="0">
                <a:latin typeface="+mj-lt"/>
                <a:sym typeface="Symbol" panose="05050102010706020507" pitchFamily="18" charset="2"/>
              </a:rPr>
              <a:t> úřední deska  </a:t>
            </a:r>
            <a:r>
              <a:rPr lang="cs-CZ" sz="2000" dirty="0">
                <a:latin typeface="+mj-lt"/>
                <a:hlinkClick r:id="rId2"/>
              </a:rPr>
              <a:t>studijní plány</a:t>
            </a:r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Pedagogické působení</a:t>
            </a:r>
          </a:p>
          <a:p>
            <a:r>
              <a:rPr lang="cs-CZ" sz="2000" dirty="0">
                <a:latin typeface="+mj-lt"/>
              </a:rPr>
              <a:t>Vědecko-výzkumná činnost</a:t>
            </a:r>
          </a:p>
          <a:p>
            <a:r>
              <a:rPr lang="cs-CZ" sz="2000" dirty="0">
                <a:latin typeface="+mj-lt"/>
              </a:rPr>
              <a:t>Organizace doktorského studia – </a:t>
            </a:r>
            <a:r>
              <a:rPr lang="cs-CZ" sz="2000" dirty="0">
                <a:latin typeface="+mj-lt"/>
                <a:hlinkClick r:id="rId3"/>
              </a:rPr>
              <a:t>směrnice děkana EF TUL č. 8/2014</a:t>
            </a:r>
            <a:endParaRPr lang="cs-CZ" sz="2000" dirty="0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A77B95-17E8-4382-BFAE-A299DBE343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73AD41E-9D04-42BD-A992-B034E6933C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Doktorské studium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51950A-C33D-4C06-B1B5-3379DE8BB1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87" b="36798"/>
          <a:stretch/>
        </p:blipFill>
        <p:spPr>
          <a:xfrm>
            <a:off x="2052000" y="3118461"/>
            <a:ext cx="5040000" cy="202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8102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C11A728F-B04E-439F-BBC5-89B4776C3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Výši stipendia upravuje </a:t>
            </a:r>
            <a:r>
              <a:rPr lang="cs-CZ" sz="2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hlinkClick r:id="rId2"/>
              </a:rPr>
              <a:t>směrnice děkana EF TUL č. 2/2021</a:t>
            </a:r>
            <a:endParaRPr lang="cs-CZ" sz="2000" dirty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r>
              <a:rPr lang="cs-CZ" sz="2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Finanční odměna za pedagogickou činnost</a:t>
            </a:r>
          </a:p>
          <a:p>
            <a:r>
              <a:rPr lang="cs-CZ" sz="2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Motivační program „doktorand </a:t>
            </a:r>
            <a:r>
              <a:rPr lang="cs-CZ" sz="20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cum</a:t>
            </a:r>
            <a:r>
              <a:rPr lang="cs-CZ" sz="2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cs-CZ" sz="2000" dirty="0" err="1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laude</a:t>
            </a:r>
            <a:r>
              <a:rPr lang="cs-CZ" sz="2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“</a:t>
            </a:r>
          </a:p>
          <a:p>
            <a:r>
              <a:rPr lang="cs-CZ" sz="20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Publikace roku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A77B95-17E8-4382-BFAE-A299DBE343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73AD41E-9D04-42BD-A992-B034E6933C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Stipendia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51950A-C33D-4C06-B1B5-3379DE8BB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7" b="36798"/>
          <a:stretch/>
        </p:blipFill>
        <p:spPr>
          <a:xfrm>
            <a:off x="2052000" y="3118461"/>
            <a:ext cx="5040000" cy="202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258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0A7FC44-6DFD-4092-95CD-37ADF01B7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4989" r="10714" b="5900"/>
          <a:stretch/>
        </p:blipFill>
        <p:spPr>
          <a:xfrm>
            <a:off x="4362450" y="2409825"/>
            <a:ext cx="4658708" cy="2733675"/>
          </a:xfrm>
          <a:prstGeom prst="rect">
            <a:avLst/>
          </a:prstGeom>
        </p:spPr>
      </p:pic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C11A728F-B04E-439F-BBC5-89B4776C3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hlinkClick r:id="rId3"/>
              </a:rPr>
              <a:t>Studentská grantová soutěž</a:t>
            </a:r>
            <a:endParaRPr lang="cs-CZ" sz="20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cs-CZ" sz="2000" dirty="0">
                <a:solidFill>
                  <a:schemeClr val="bg2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hlinkClick r:id="rId4"/>
              </a:rPr>
              <a:t>Studentská</a:t>
            </a:r>
            <a:r>
              <a:rPr lang="cs-CZ" sz="20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hlinkClick r:id="rId4"/>
              </a:rPr>
              <a:t> vědecká odborná činnost</a:t>
            </a:r>
            <a:endParaRPr lang="cs-CZ" sz="20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cs-CZ" sz="20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hlinkClick r:id="rId5"/>
              </a:rPr>
              <a:t>Univerzitní doktorská škola</a:t>
            </a:r>
            <a:endParaRPr lang="cs-CZ" sz="20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cs-CZ" sz="20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hlinkClick r:id="rId6"/>
              </a:rPr>
              <a:t>Průvodce nového doktoranda</a:t>
            </a:r>
            <a:endParaRPr lang="cs-CZ" sz="20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A77B95-17E8-4382-BFAE-A299DBE343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73AD41E-9D04-42BD-A992-B034E6933C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Další podpora doktorandů na EF TUL</a:t>
            </a:r>
          </a:p>
        </p:txBody>
      </p:sp>
    </p:spTree>
    <p:extLst>
      <p:ext uri="{BB962C8B-B14F-4D97-AF65-F5344CB8AC3E}">
        <p14:creationId xmlns:p14="http://schemas.microsoft.com/office/powerpoint/2010/main" val="27984789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20B7386-6023-4DC9-AD17-1126D1F8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20000"/>
            <a:ext cx="9143999" cy="54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Kontakty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0F6E03FE-DC91-446F-B077-0F9C479AE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000" dirty="0"/>
              <a:t>proděkanka pro vědu a výzkum:</a:t>
            </a:r>
          </a:p>
          <a:p>
            <a:pPr lvl="1"/>
            <a:r>
              <a:rPr lang="cs-CZ" sz="2000" dirty="0">
                <a:latin typeface="Inter Black" panose="02000A03000000020004" pitchFamily="2" charset="0"/>
                <a:ea typeface="Inter Black" panose="02000A03000000020004" pitchFamily="2" charset="0"/>
                <a:cs typeface="Inter Black" panose="02000A03000000020004" pitchFamily="2" charset="0"/>
              </a:rPr>
              <a:t>doc. Ing. Pavla Vrabcová, Ph.D.</a:t>
            </a:r>
            <a:r>
              <a:rPr lang="cs-CZ" sz="2000" dirty="0"/>
              <a:t>, </a:t>
            </a:r>
            <a:r>
              <a:rPr lang="cs-CZ" sz="2000" dirty="0">
                <a:hlinkClick r:id="rId2"/>
              </a:rPr>
              <a:t>pavla.vrabcova@tul.cz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Studijní oddělení (úřední hodiny dle předchozí domluvy):</a:t>
            </a:r>
          </a:p>
          <a:p>
            <a:pPr lvl="1"/>
            <a:r>
              <a:rPr lang="cs-CZ" sz="2000" dirty="0">
                <a:latin typeface="Inter Black" panose="02000A03000000020004" pitchFamily="2" charset="0"/>
                <a:ea typeface="Inter Black" panose="02000A03000000020004" pitchFamily="2" charset="0"/>
                <a:cs typeface="Inter Black" panose="02000A03000000020004" pitchFamily="2" charset="0"/>
              </a:rPr>
              <a:t>Tereza Marková</a:t>
            </a:r>
            <a:r>
              <a:rPr lang="cs-CZ" sz="2000" dirty="0"/>
              <a:t>, </a:t>
            </a:r>
            <a:r>
              <a:rPr lang="cs-CZ" sz="2000" dirty="0">
                <a:hlinkClick r:id="rId3"/>
              </a:rPr>
              <a:t>tereza.markova@tul.cz</a:t>
            </a:r>
            <a:endParaRPr 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4ECC6F-1734-4772-AE9D-C415B6AE9D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47984" y="4690756"/>
            <a:ext cx="473174" cy="3385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CZ" smtClean="0"/>
              <a:pPr/>
              <a:t>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217735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67395BE-7748-4615-B1F2-F5CFE68A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92BA466-D7E5-4CF9-9B34-92410F43DC5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doc. Ing. Pavla Vrabcová, Ph.D.	</a:t>
            </a:r>
            <a:endParaRPr lang="en-CZ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cs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proděkanka pro vědu a výzkum</a:t>
            </a:r>
            <a:endParaRPr lang="en-CZ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endParaRPr lang="en-CZ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en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+420</a:t>
            </a:r>
            <a:r>
              <a:rPr lang="cs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en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485</a:t>
            </a:r>
            <a:r>
              <a:rPr lang="cs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en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352</a:t>
            </a:r>
            <a:r>
              <a:rPr lang="cs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en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394</a:t>
            </a:r>
            <a:endParaRPr lang="cs-CZ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cs-CZ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pavla.vrabcova</a:t>
            </a:r>
            <a:r>
              <a:rPr lang="en-CZ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@tul.cz</a:t>
            </a:r>
          </a:p>
        </p:txBody>
      </p:sp>
    </p:spTree>
    <p:extLst>
      <p:ext uri="{BB962C8B-B14F-4D97-AF65-F5344CB8AC3E}">
        <p14:creationId xmlns:p14="http://schemas.microsoft.com/office/powerpoint/2010/main" val="31141244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EF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5A812"/>
      </a:accent1>
      <a:accent2>
        <a:srgbClr val="65A812"/>
      </a:accent2>
      <a:accent3>
        <a:srgbClr val="65A812"/>
      </a:accent3>
      <a:accent4>
        <a:srgbClr val="65A812"/>
      </a:accent4>
      <a:accent5>
        <a:srgbClr val="65A812"/>
      </a:accent5>
      <a:accent6>
        <a:srgbClr val="65A812"/>
      </a:accent6>
      <a:hlink>
        <a:srgbClr val="65A812"/>
      </a:hlink>
      <a:folHlink>
        <a:srgbClr val="65A812"/>
      </a:folHlink>
    </a:clrScheme>
    <a:fontScheme name="FE TUL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fbb0a0-8cb5-48f6-909f-349dd58318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F24D8AE9052F439216507462B370A2" ma:contentTypeVersion="18" ma:contentTypeDescription="Vytvoří nový dokument" ma:contentTypeScope="" ma:versionID="a3b26fe18f82d73db5d56231567cca4a">
  <xsd:schema xmlns:xsd="http://www.w3.org/2001/XMLSchema" xmlns:xs="http://www.w3.org/2001/XMLSchema" xmlns:p="http://schemas.microsoft.com/office/2006/metadata/properties" xmlns:ns3="b7fbb0a0-8cb5-48f6-909f-349dd5831800" xmlns:ns4="ae536801-dc42-4577-9208-5c6649469465" targetNamespace="http://schemas.microsoft.com/office/2006/metadata/properties" ma:root="true" ma:fieldsID="de65001374309e700a968310d320af36" ns3:_="" ns4:_="">
    <xsd:import namespace="b7fbb0a0-8cb5-48f6-909f-349dd5831800"/>
    <xsd:import namespace="ae536801-dc42-4577-9208-5c66494694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bb0a0-8cb5-48f6-909f-349dd58318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36801-dc42-4577-9208-5c664946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8F1DE-064E-4BE5-9BA1-3A5701D95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F4B97A-6B52-4806-A772-A521C9212A71}">
  <ds:schemaRefs>
    <ds:schemaRef ds:uri="http://purl.org/dc/elements/1.1/"/>
    <ds:schemaRef ds:uri="ae536801-dc42-4577-9208-5c6649469465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b7fbb0a0-8cb5-48f6-909f-349dd583180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D2C2BD9-2E60-4DB9-B05F-C375667D2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bb0a0-8cb5-48f6-909f-349dd5831800"/>
    <ds:schemaRef ds:uri="ae536801-dc42-4577-9208-5c664946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262</Words>
  <Application>Microsoft Office PowerPoint</Application>
  <PresentationFormat>Předvádění na obrazovce (16:9)</PresentationFormat>
  <Paragraphs>52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9" baseType="lpstr">
      <vt:lpstr>Arial</vt:lpstr>
      <vt:lpstr>Calibri</vt:lpstr>
      <vt:lpstr>Inter</vt:lpstr>
      <vt:lpstr>Inter Black</vt:lpstr>
      <vt:lpstr>Inter Light</vt:lpstr>
      <vt:lpstr>Inter Semi Bold</vt:lpstr>
      <vt:lpstr>Symbol</vt:lpstr>
      <vt:lpstr>TUL Mono</vt:lpstr>
      <vt:lpstr>Wingdings</vt:lpstr>
      <vt:lpstr>Simple Light</vt:lpstr>
      <vt:lpstr>Informační schůzka  o doktorském studiu</vt:lpstr>
      <vt:lpstr>Nabízené studijní programy</vt:lpstr>
      <vt:lpstr>Přijímací řízení</vt:lpstr>
      <vt:lpstr>Výběr školitele a disertační práce</vt:lpstr>
      <vt:lpstr>Doktorské studium</vt:lpstr>
      <vt:lpstr>Stipendia</vt:lpstr>
      <vt:lpstr>Další podpora doktorandů na EF TUL</vt:lpstr>
      <vt:lpstr>Kontakty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Aleš Kocourek</dc:creator>
  <cp:lastModifiedBy>Aleš Kocourek</cp:lastModifiedBy>
  <cp:revision>134</cp:revision>
  <dcterms:modified xsi:type="dcterms:W3CDTF">2024-03-01T13:11:08Z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0x01010043F24D8AE9052F439216507462B370A2</vt:lpwstr>
  </property>
</Properties>
</file>