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08" r:id="rId5"/>
    <p:sldId id="309" r:id="rId6"/>
    <p:sldId id="312" r:id="rId7"/>
    <p:sldId id="326" r:id="rId8"/>
    <p:sldId id="327" r:id="rId9"/>
    <p:sldId id="323" r:id="rId10"/>
    <p:sldId id="328" r:id="rId11"/>
    <p:sldId id="325" r:id="rId12"/>
    <p:sldId id="329" r:id="rId13"/>
    <p:sldId id="330" r:id="rId14"/>
  </p:sldIdLst>
  <p:sldSz cx="9144000" cy="5143500" type="screen16x9"/>
  <p:notesSz cx="9872663" cy="679767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812"/>
    <a:srgbClr val="616161"/>
    <a:srgbClr val="969696"/>
    <a:srgbClr val="594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/>
      <a:tcStyle>
        <a:tcBdr/>
        <a:fill>
          <a:solidFill>
            <a:srgbClr val="FF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76" autoAdjust="0"/>
    <p:restoredTop sz="94659"/>
  </p:normalViewPr>
  <p:slideViewPr>
    <p:cSldViewPr snapToGrid="0" snapToObjects="1">
      <p:cViewPr varScale="1">
        <p:scale>
          <a:sx n="74" d="100"/>
          <a:sy n="74" d="100"/>
        </p:scale>
        <p:origin x="60" y="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7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C68B45-3651-144C-9B42-ECFFE31510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57582-AB2F-6945-BF77-BD7DE7B090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667F0-AAF2-1C40-8CBB-C161C73BDB1E}" type="datetimeFigureOut">
              <a:rPr lang="en-CZ" smtClean="0"/>
              <a:t>08/27/2025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4A7D9-EF62-3A47-86DF-C907FD53C5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A8DF4-B159-1F45-A0BE-816E4D0C71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A96C-A851-C743-AA2E-E27D6B4FD2D8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401871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2313" cy="25495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1316357" y="3228896"/>
            <a:ext cx="7239953" cy="3058954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2313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018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2313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521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2313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855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2313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916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2313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621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670175" y="509588"/>
            <a:ext cx="4532313" cy="25495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634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3672909"/>
            <a:ext cx="7560001" cy="1218591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Title Text">
            <a:extLst>
              <a:ext uri="{FF2B5EF4-FFF2-40B4-BE49-F238E27FC236}">
                <a16:creationId xmlns:a16="http://schemas.microsoft.com/office/drawing/2014/main" id="{A72E2942-9AC5-6E47-9216-30E885FB5BD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1999" y="1470590"/>
            <a:ext cx="7560000" cy="1661409"/>
          </a:xfrm>
          <a:prstGeom prst="rect">
            <a:avLst/>
          </a:prstGeom>
        </p:spPr>
        <p:txBody>
          <a:bodyPr lIns="0" anchor="t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8D13DA-EAC2-5A46-B69D-7C51B19AA7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1" y="252000"/>
            <a:ext cx="8640000" cy="795828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_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79430" y="4690756"/>
            <a:ext cx="341728" cy="3385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CZ" smtClean="0"/>
              <a:pPr/>
              <a:t>‹#›</a:t>
            </a:fld>
            <a:endParaRPr lang="en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D00B212-B963-B541-AB2C-C86A83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1682229"/>
            <a:ext cx="7560000" cy="1800000"/>
          </a:xfrm>
        </p:spPr>
        <p:txBody>
          <a:bodyPr lIns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endParaRPr lang="en-CZ" sz="4000" dirty="0">
              <a:solidFill>
                <a:schemeClr val="bg1"/>
              </a:solidFill>
            </a:endParaRP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97640F16-C798-1940-98D0-41B3CDD4C872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8800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5AFCFD-2557-F445-BA06-2078DC8B49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4300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2000" y="826625"/>
            <a:ext cx="7560000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1592352"/>
            <a:ext cx="7560000" cy="2809390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Body Level One…">
            <a:extLst>
              <a:ext uri="{FF2B5EF4-FFF2-40B4-BE49-F238E27FC236}">
                <a16:creationId xmlns:a16="http://schemas.microsoft.com/office/drawing/2014/main" id="{7960F43F-42F7-D641-9024-48C8559868BA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93317D-4140-7D4A-9D0D-1891C87F0B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C2BCB195-1673-3A47-9233-C54678E8275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2000" y="770785"/>
            <a:ext cx="7560001" cy="572701"/>
          </a:xfrm>
          <a:prstGeom prst="rect">
            <a:avLst/>
          </a:prstGeom>
        </p:spPr>
        <p:txBody>
          <a:bodyPr l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1529CB40-EF22-A849-8FDD-F1920C607CC5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67F04F-B961-0E48-B239-41A927B93C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51999" y="770784"/>
            <a:ext cx="7560000" cy="2361215"/>
          </a:xfrm>
          <a:prstGeom prst="rect">
            <a:avLst/>
          </a:prstGeom>
        </p:spPr>
        <p:txBody>
          <a:bodyPr lIns="0" anchor="ctr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6A91278C-EE2F-154C-A334-789EFD7AC271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2000" y="3132000"/>
            <a:ext cx="7560000" cy="1436875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D342EA7A-0230-9C4E-8A1C-0937059371F9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117529" y="252001"/>
            <a:ext cx="7560001" cy="360000"/>
          </a:xfrm>
          <a:prstGeom prst="rect">
            <a:avLst/>
          </a:prstGeom>
        </p:spPr>
        <p:txBody>
          <a:bodyPr lIns="0" tIns="0" anchor="t" anchorCtr="0">
            <a:noAutofit/>
          </a:bodyPr>
          <a:lstStyle>
            <a:lvl1pPr marL="342900" indent="-228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accent1"/>
                </a:solidFill>
              </a:defRPr>
            </a:lvl1pPr>
            <a:lvl2pPr marL="342900" indent="2540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2pPr>
            <a:lvl3pPr marL="342900" indent="7112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3pPr>
            <a:lvl4pPr marL="342900" indent="11684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4pPr>
            <a:lvl5pPr marL="342900" indent="1625600" algn="l">
              <a:lnSpc>
                <a:spcPct val="100000"/>
              </a:lnSpc>
              <a:buClrTx/>
              <a:buSzTx/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dirty="0"/>
              <a:t>Body Level On</a:t>
            </a:r>
            <a:r>
              <a:rPr lang="cs-CZ" dirty="0"/>
              <a:t>e</a:t>
            </a:r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AD4D19-A8E1-BE45-A4F7-A6E04535F5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4802400"/>
            <a:ext cx="1306320" cy="1080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51" r:id="rId3"/>
    <p:sldLayoutId id="2147483653" r:id="rId4"/>
    <p:sldLayoutId id="2147483655" r:id="rId5"/>
  </p:sldLayoutIdLst>
  <p:transition spd="med"/>
  <p:hf hdr="0" ftr="0" dt="0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sz="1800" b="0" i="0" u="none" strike="noStrike" cap="none" spc="0" baseline="0">
          <a:solidFill>
            <a:schemeClr val="accent2">
              <a:lumOff val="21764"/>
            </a:schemeClr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f.tul.cz/studijni-oddelen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ane.tul.cz/" TargetMode="External"/><Relationship Id="rId2" Type="http://schemas.openxmlformats.org/officeDocument/2006/relationships/hyperlink" Target="https://liane.tul.cz/kod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g.tul.cz/porta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f.tul.cz/kombinovane-studium" TargetMode="External"/><Relationship Id="rId2" Type="http://schemas.openxmlformats.org/officeDocument/2006/relationships/hyperlink" Target="https://www.ef.tul.cz/studijni-plany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l.cz/studenti/identifikacni-prukazy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cards.tul.cz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f.tul.cz/jsem-prva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f.tul.cz/vnitrni-predpisy-a-normy" TargetMode="External"/><Relationship Id="rId3" Type="http://schemas.openxmlformats.org/officeDocument/2006/relationships/hyperlink" Target="https://www.ef.tul.cz/katedry" TargetMode="External"/><Relationship Id="rId7" Type="http://schemas.openxmlformats.org/officeDocument/2006/relationships/hyperlink" Target="https://www.ef.tul.cz/harmonogram-studi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ef.tul.cz/studijni-plany" TargetMode="External"/><Relationship Id="rId5" Type="http://schemas.openxmlformats.org/officeDocument/2006/relationships/hyperlink" Target="https://www.ef.tul.cz/studijni-oddeleni" TargetMode="External"/><Relationship Id="rId4" Type="http://schemas.openxmlformats.org/officeDocument/2006/relationships/hyperlink" Target="https://www.ef.tul.cz/" TargetMode="External"/><Relationship Id="rId9" Type="http://schemas.openxmlformats.org/officeDocument/2006/relationships/hyperlink" Target="https://www.ef.tul.cz/formulare-a-zadost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98" y="3027531"/>
            <a:ext cx="8560531" cy="906850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Akademický rok 2025/2026</a:t>
            </a:r>
            <a:endParaRPr lang="en-CZ" sz="2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CFE6B1C1-900E-C94C-B7F9-DE5CD093B3AE}"/>
              </a:ext>
            </a:extLst>
          </p:cNvPr>
          <p:cNvSpPr txBox="1">
            <a:spLocks/>
          </p:cNvSpPr>
          <p:nvPr/>
        </p:nvSpPr>
        <p:spPr>
          <a:xfrm>
            <a:off x="404398" y="2250221"/>
            <a:ext cx="8560531" cy="906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 anchor="t" anchorCtr="0">
            <a:normAutofit fontScale="97500"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3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ZÁPIS do bakalářského studia </a:t>
            </a:r>
          </a:p>
        </p:txBody>
      </p:sp>
    </p:spTree>
    <p:extLst>
      <p:ext uri="{BB962C8B-B14F-4D97-AF65-F5344CB8AC3E}">
        <p14:creationId xmlns:p14="http://schemas.microsoft.com/office/powerpoint/2010/main" val="1104746387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4375" y="1082795"/>
            <a:ext cx="8488363" cy="3168572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Statut studenta – </a:t>
            </a:r>
            <a:r>
              <a:rPr lang="cs-CZ" sz="1600" b="1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od 9. 9. 2025</a:t>
            </a:r>
          </a:p>
          <a:p>
            <a:pPr marL="114300" indent="0">
              <a:buClr>
                <a:schemeClr val="bg2"/>
              </a:buClr>
              <a:buNone/>
            </a:pPr>
            <a:endParaRPr lang="cs-CZ" sz="1600" b="1" dirty="0">
              <a:solidFill>
                <a:srgbClr val="65A812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>
              <a:buClr>
                <a:schemeClr val="bg2"/>
              </a:buClr>
            </a:pP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12. 9. 2025 – 14. 9. 2025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PŘEDBĚŽNÝ ZÁPIS PŘEDMĚTŮ DO STAGU (tvorba rozvrhu)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Od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10. 9. 2025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– přihlášení do sítě</a:t>
            </a:r>
          </a:p>
          <a:p>
            <a:pPr>
              <a:buClr>
                <a:schemeClr val="bg2"/>
              </a:buClr>
            </a:pPr>
            <a:r>
              <a:rPr lang="cs-CZ" sz="1600" b="1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16. 9. 2025 ve 13:00 hod. – IMATRIKULACE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30595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termínech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81948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01" y="265308"/>
            <a:ext cx="7560000" cy="878091"/>
          </a:xfrm>
        </p:spPr>
        <p:txBody>
          <a:bodyPr>
            <a:normAutofit/>
          </a:bodyPr>
          <a:lstStyle/>
          <a:p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Kontakty na studijní oddělení</a:t>
            </a:r>
            <a:endParaRPr lang="en-CZ" b="1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3588372" y="1216329"/>
            <a:ext cx="2325538" cy="451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 hangingPunct="1"/>
            <a:r>
              <a:rPr lang="cs-CZ" sz="19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Lenka Mráčková	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2328253" y="1512286"/>
            <a:ext cx="4845779" cy="451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 anchor="t">
            <a:normAutofit fontScale="92500" lnSpcReduction="10000"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 hangingPunct="1"/>
            <a:r>
              <a:rPr lang="cs-CZ" sz="20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lenka.mrackova@tul.cz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3439931" y="1890633"/>
            <a:ext cx="2622422" cy="451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 hangingPunct="1"/>
            <a:r>
              <a:rPr lang="cs-CZ" sz="19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Ing. Iveta Honzáková</a:t>
            </a: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3291489" y="2170331"/>
            <a:ext cx="2919305" cy="451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 hangingPunct="1"/>
            <a:r>
              <a:rPr lang="cs-CZ" sz="19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iveta.honzakova@tul.cz</a:t>
            </a: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252001" y="3034556"/>
            <a:ext cx="8618868" cy="439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Úřední hodiny studijního oddělení: </a:t>
            </a:r>
            <a:r>
              <a:rPr 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2"/>
              </a:rPr>
              <a:t>https://www.ef.tul.cz/studijni-oddeleni</a:t>
            </a:r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hangingPunct="1"/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E0089F56-6F03-8047-A524-4350C976BB78}"/>
              </a:ext>
            </a:extLst>
          </p:cNvPr>
          <p:cNvSpPr txBox="1">
            <a:spLocks/>
          </p:cNvSpPr>
          <p:nvPr/>
        </p:nvSpPr>
        <p:spPr>
          <a:xfrm>
            <a:off x="276465" y="3639263"/>
            <a:ext cx="8618868" cy="439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 anchor="t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chemeClr val="bg1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Změny v úředních hodinách lze sledovat na stránkách studijního oddělení nebo </a:t>
            </a:r>
            <a:b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</a:b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 aktualitách na webu EF TUL</a:t>
            </a:r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hangingPunct="1"/>
            <a:endParaRPr 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3589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00" y="2459251"/>
            <a:ext cx="8663400" cy="2809390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Přístup k síti zpřístupněný od </a:t>
            </a:r>
            <a:r>
              <a:rPr lang="cs-CZ" b="1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10. 9. 2025</a:t>
            </a:r>
          </a:p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Kód pro přihlášení do sítě najdete v posledních řádcích v 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Rozhodnutí o přijetí.</a:t>
            </a:r>
          </a:p>
          <a:p>
            <a:pPr lvl="1"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To je k nalezení ve spise v IS STAG pod záložkou </a:t>
            </a:r>
            <a:r>
              <a:rPr lang="cs-CZ" i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řízení. </a:t>
            </a:r>
          </a:p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 případě ztráty hesla – kontaktovat osobně studijní oddělení</a:t>
            </a:r>
          </a:p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Pro komunikaci s univerzitou – 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povinnost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používání univerzitního </a:t>
            </a:r>
            <a:b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</a:b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e-mailu (tvar: </a:t>
            </a:r>
            <a:r>
              <a:rPr lang="cs-CZ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jmeno.prijmeni@tul.cz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)</a:t>
            </a:r>
          </a:p>
          <a:p>
            <a:pPr>
              <a:buClr>
                <a:schemeClr val="bg2"/>
              </a:buClr>
            </a:pPr>
            <a:endParaRPr lang="en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230250" y="1240402"/>
            <a:ext cx="2921000" cy="45085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cs-CZ" sz="18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2"/>
              </a:rPr>
              <a:t>https://liane.tul.cz/kod/</a:t>
            </a:r>
            <a:endParaRPr lang="en-CZ" sz="18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473137" y="1639182"/>
            <a:ext cx="2435225" cy="45085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cs-CZ" sz="18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https://liane.tul.cz/</a:t>
            </a:r>
            <a:endParaRPr lang="en-CZ" sz="18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2000" y="328296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přihlášení do sítě LIANE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7388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997" y="2812852"/>
            <a:ext cx="8987004" cy="1341911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Stisknutím tlačítka „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Přihlásit se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“ se přesunete na přihlašovací stránku </a:t>
            </a:r>
            <a:r>
              <a:rPr lang="cs-CZ" dirty="0" err="1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Shibboleth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, kde zadáte své uživatelské jméno v síti LIANE ve tvaru </a:t>
            </a:r>
            <a:r>
              <a:rPr lang="cs-CZ" b="1" dirty="0" err="1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jmeno.prijmeni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a 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centrální heslo sítě LIANE</a:t>
            </a: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. Po ověření budete přesunuti zpět do IS STAG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4375" y="1082795"/>
            <a:ext cx="8488363" cy="469900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Portál IS STAG, viz </a:t>
            </a:r>
            <a:r>
              <a:rPr 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https://stag.tul.cz/portal/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slouží:</a:t>
            </a:r>
          </a:p>
          <a:p>
            <a:pPr>
              <a:buClr>
                <a:schemeClr val="bg2"/>
              </a:buClr>
            </a:pPr>
            <a:endParaRPr lang="en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68680" y="1506584"/>
            <a:ext cx="6611938" cy="14017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pro vytváření rozvrhových akcí pro daný semestr,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zapisování se na zkouškové termíny,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hodnocení jednotlivých předmětů,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kontroly plnění podmínek studia,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zápisy do studia na další akademický rok.</a:t>
            </a:r>
            <a:endParaRPr lang="cs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68680" y="3775125"/>
            <a:ext cx="8393112" cy="6302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Provést kontrolu osobních údajů (zadat místo narození, číslo bankovního účtu)</a:t>
            </a:r>
          </a:p>
          <a:p>
            <a:pPr>
              <a:lnSpc>
                <a:spcPct val="100000"/>
              </a:lnSpc>
              <a:buClr>
                <a:schemeClr val="bg1">
                  <a:lumMod val="50000"/>
                </a:schemeClr>
              </a:buClr>
            </a:pPr>
            <a:r>
              <a:rPr lang="cs-CZ" sz="14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Žádosti pro uznání stipendií (ubytovací a sociální) se podávají přes portál STAG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30595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zápisu do IS STAG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65674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73626" y="2682837"/>
            <a:ext cx="3654982" cy="392380"/>
          </a:xfrm>
        </p:spPr>
        <p:txBody>
          <a:bodyPr>
            <a:noAutofit/>
          </a:bodyPr>
          <a:lstStyle/>
          <a:p>
            <a:pPr marL="114300" indent="0">
              <a:buClr>
                <a:schemeClr val="bg2"/>
              </a:buClr>
              <a:buNone/>
            </a:pP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Provedení </a:t>
            </a:r>
            <a:r>
              <a:rPr lang="cs-CZ" b="1" dirty="0" err="1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předzápisu</a:t>
            </a:r>
            <a:r>
              <a:rPr lang="cs-CZ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je povinné.</a:t>
            </a:r>
          </a:p>
          <a:p>
            <a:pPr>
              <a:buClr>
                <a:schemeClr val="bg2"/>
              </a:buClr>
            </a:pPr>
            <a:endParaRPr lang="en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6935" y="1206439"/>
            <a:ext cx="8488363" cy="1409700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Předběžným zápisem předmětů (</a:t>
            </a:r>
            <a:r>
              <a:rPr lang="cs-CZ" sz="1600" dirty="0" err="1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předzápis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) si volíte svůj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osobní studijní plán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, který určuje, jaké předměty budete v následujícím akademickém roce studovat.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Současně si vytváříte svůj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rozvrh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(z nabízených možností si vybíráte, kdy budete studovat).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27818" y="3470277"/>
            <a:ext cx="8488363" cy="79375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114300" indent="0" algn="ctr">
              <a:buClr>
                <a:schemeClr val="bg2"/>
              </a:buClr>
              <a:buNone/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Bez zápisu předmětů do IS STAG nebudete moci v daném semestru předmět uzavřít (zápočtem, klasifikovaným zápočtem, zkouškou) a získat kredity.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272476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 err="1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Předzápis</a:t>
            </a:r>
            <a:endParaRPr lang="en-CZ" sz="3200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13356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277865"/>
            <a:ext cx="78964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Předběžný zápis předmětů do STAGU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945632D9-F60E-F442-89A5-4EA5B69FED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455520"/>
              </p:ext>
            </p:extLst>
          </p:nvPr>
        </p:nvGraphicFramePr>
        <p:xfrm>
          <a:off x="743517" y="2738000"/>
          <a:ext cx="7656966" cy="1958440"/>
        </p:xfrm>
        <a:graphic>
          <a:graphicData uri="http://schemas.openxmlformats.org/drawingml/2006/table">
            <a:tbl>
              <a:tblPr firstRow="1">
                <a:tableStyleId>{2708684C-4D16-4618-839F-0558EEFCDFE6}</a:tableStyleId>
              </a:tblPr>
              <a:tblGrid>
                <a:gridCol w="2552322">
                  <a:extLst>
                    <a:ext uri="{9D8B030D-6E8A-4147-A177-3AD203B41FA5}">
                      <a16:colId xmlns:a16="http://schemas.microsoft.com/office/drawing/2014/main" val="2814831743"/>
                    </a:ext>
                  </a:extLst>
                </a:gridCol>
                <a:gridCol w="2552322">
                  <a:extLst>
                    <a:ext uri="{9D8B030D-6E8A-4147-A177-3AD203B41FA5}">
                      <a16:colId xmlns:a16="http://schemas.microsoft.com/office/drawing/2014/main" val="3884743221"/>
                    </a:ext>
                  </a:extLst>
                </a:gridCol>
                <a:gridCol w="2552322">
                  <a:extLst>
                    <a:ext uri="{9D8B030D-6E8A-4147-A177-3AD203B41FA5}">
                      <a16:colId xmlns:a16="http://schemas.microsoft.com/office/drawing/2014/main" val="296599614"/>
                    </a:ext>
                  </a:extLst>
                </a:gridCol>
              </a:tblGrid>
              <a:tr h="283895">
                <a:tc gridSpan="3">
                  <a:txBody>
                    <a:bodyPr/>
                    <a:lstStyle/>
                    <a:p>
                      <a:pPr algn="l">
                        <a:defRPr sz="1800" b="0"/>
                      </a:pPr>
                      <a:r>
                        <a:rPr lang="cs-CZ" sz="1200" b="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V případě </a:t>
                      </a: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plné kapacity rozvrhové akce (krytí rozvrhu) </a:t>
                      </a:r>
                      <a:r>
                        <a:rPr lang="cs-CZ" sz="1200" b="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kontaktovat tajemníky kateder:</a:t>
                      </a:r>
                      <a:endParaRPr sz="1200" b="0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noFill/>
                      <a:miter lim="400000"/>
                    </a:lnR>
                    <a:lnT w="3175"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 dirty="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defRPr sz="3600">
                          <a:latin typeface="Helvetica Neue"/>
                          <a:ea typeface="Helvetica Neue"/>
                          <a:cs typeface="Helvetica Neue"/>
                        </a:defRPr>
                      </a:pPr>
                      <a:endParaRPr sz="1400" dirty="0">
                        <a:latin typeface="+mn-lt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3175"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310674"/>
                  </a:ext>
                </a:extLst>
              </a:tr>
              <a:tr h="22006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KEK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PhDr. Ing. Lenka Sojková,</a:t>
                      </a:r>
                      <a:r>
                        <a:rPr lang="cs-CZ" sz="1200" baseline="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 Ph.D.</a:t>
                      </a:r>
                      <a:endParaRPr lang="cs-CZ" sz="1200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76532"/>
                  </a:ext>
                </a:extLst>
              </a:tr>
              <a:tr h="20319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PF-KMD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RNDr. Mgr. Jiří Hozman, Ph.D.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770223"/>
                  </a:ext>
                </a:extLst>
              </a:tr>
              <a:tr h="21007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KIN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Ing. Michal Dostál, Ph.D.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4906"/>
                  </a:ext>
                </a:extLst>
              </a:tr>
              <a:tr h="14569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KPE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Ing. Magdalena </a:t>
                      </a:r>
                      <a:r>
                        <a:rPr lang="cs-CZ" sz="1200" dirty="0" err="1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Zbránková</a:t>
                      </a:r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, Ph.D.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>
                      <a:solidFill>
                        <a:srgbClr val="BCBEC0"/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484376"/>
                  </a:ext>
                </a:extLst>
              </a:tr>
              <a:tr h="200077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KCJ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Ing. Mgr. Marek Skála, Ph.D.</a:t>
                      </a: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25400" cap="flat" cmpd="sng" algn="ctr">
                      <a:solidFill>
                        <a:srgbClr val="BCBEC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22597"/>
                  </a:ext>
                </a:extLst>
              </a:tr>
              <a:tr h="28389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cs-CZ" sz="1200" b="1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KMG</a:t>
                      </a:r>
                      <a:endParaRPr sz="1200" b="1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lang="cs-CZ" sz="1200" dirty="0">
                          <a:solidFill>
                            <a:srgbClr val="616161"/>
                          </a:solidFill>
                          <a:latin typeface="Inter" panose="02000503000000020004" pitchFamily="2" charset="0"/>
                          <a:ea typeface="Inter" panose="02000503000000020004" pitchFamily="2" charset="0"/>
                          <a:cs typeface="Inter" panose="02000503000000020004" pitchFamily="2" charset="0"/>
                        </a:rPr>
                        <a:t>Ing. Lenka Červová, Ph.D.</a:t>
                      </a:r>
                      <a:endParaRPr sz="1200" dirty="0">
                        <a:solidFill>
                          <a:srgbClr val="616161"/>
                        </a:solidFill>
                        <a:latin typeface="Inter" panose="02000503000000020004" pitchFamily="2" charset="0"/>
                        <a:ea typeface="Inter" panose="02000503000000020004" pitchFamily="2" charset="0"/>
                        <a:cs typeface="Inter" panose="02000503000000020004" pitchFamily="2" charset="0"/>
                      </a:endParaRPr>
                    </a:p>
                  </a:txBody>
                  <a:tcPr marL="47625" marR="47625" marT="47625" marB="47625" anchor="ctr" horzOverflow="overflow">
                    <a:lnL w="3175">
                      <a:noFill/>
                      <a:miter lim="400000"/>
                    </a:lnL>
                    <a:lnR w="3175">
                      <a:noFill/>
                      <a:miter lim="400000"/>
                    </a:lnR>
                    <a:lnT w="25400">
                      <a:solidFill>
                        <a:srgbClr val="BCBEC0"/>
                      </a:solidFill>
                      <a:miter lim="4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187175"/>
                  </a:ext>
                </a:extLst>
              </a:tr>
            </a:tbl>
          </a:graphicData>
        </a:graphic>
      </p:graphicFrame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 txBox="1">
            <a:spLocks/>
          </p:cNvSpPr>
          <p:nvPr/>
        </p:nvSpPr>
        <p:spPr>
          <a:xfrm>
            <a:off x="156935" y="1313314"/>
            <a:ext cx="8488363" cy="1409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457200" marR="0" indent="-342900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10051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14623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19195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23767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28339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32911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●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37483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○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4205514" marR="0" indent="-408214" algn="l" defTabSz="914400" rtl="0" latinLnBrk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Off val="21764"/>
                </a:schemeClr>
              </a:buClr>
              <a:buSzPts val="1800"/>
              <a:buFont typeface="Arial"/>
              <a:buChar char="■"/>
              <a:tabLst/>
              <a:defRPr sz="1800" b="0" i="0" u="none" strike="noStrike" cap="none" spc="0" baseline="0">
                <a:solidFill>
                  <a:schemeClr val="accent2">
                    <a:lumOff val="21764"/>
                  </a:schemeClr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Na webu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2"/>
              </a:rPr>
              <a:t>https://www.ef.tul.cz/studijni-plany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vyhledat studijní plán pro daný obor</a:t>
            </a:r>
          </a:p>
          <a:p>
            <a:pPr hangingPunct="1">
              <a:buClr>
                <a:schemeClr val="bg2"/>
              </a:buClr>
            </a:pPr>
            <a:r>
              <a:rPr lang="cs-CZ" sz="1600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Zapsat pouze předměty </a:t>
            </a:r>
            <a:r>
              <a:rPr lang="cs-CZ" sz="1600" b="1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ZIMNÍHO SEMESTRU </a:t>
            </a:r>
            <a:r>
              <a:rPr lang="cs-CZ" sz="1600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dle daného studijního plánu!</a:t>
            </a:r>
          </a:p>
          <a:p>
            <a:pPr hangingPunct="1"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Studenti </a:t>
            </a: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kombinované formy studia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– pevný rozvrh viz: </a:t>
            </a:r>
            <a:r>
              <a:rPr lang="cs-CZ" alt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https://www.ef.tul.cz/kombinovane-studium</a:t>
            </a:r>
            <a:endParaRPr lang="cs-CZ" altLang="cs-CZ" sz="16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marL="114300" indent="0" hangingPunct="1">
              <a:buClr>
                <a:schemeClr val="bg2"/>
              </a:buClr>
              <a:buNone/>
            </a:pPr>
            <a:endParaRPr lang="cs-CZ" sz="16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4709" y="871879"/>
            <a:ext cx="5073274" cy="3923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14300" indent="0">
              <a:buClr>
                <a:schemeClr val="bg2"/>
              </a:buClr>
              <a:buNone/>
            </a:pPr>
            <a:r>
              <a:rPr lang="cs-CZ" sz="1600" b="1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12. 9. 2025 (8:00h.) – 14. 9. 2025 (23:59)</a:t>
            </a:r>
          </a:p>
        </p:txBody>
      </p:sp>
    </p:spTree>
    <p:extLst>
      <p:ext uri="{BB962C8B-B14F-4D97-AF65-F5344CB8AC3E}">
        <p14:creationId xmlns:p14="http://schemas.microsoft.com/office/powerpoint/2010/main" val="17912394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260080"/>
            <a:ext cx="8215108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sz="3200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o identifikačních průkazech</a:t>
            </a:r>
            <a:endParaRPr lang="en-CZ" sz="3200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997" y="1031875"/>
            <a:ext cx="8488240" cy="662379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 prokázání studia je povinnost používání identifikačního průkazu.</a:t>
            </a:r>
          </a:p>
          <a:p>
            <a:pPr>
              <a:buClr>
                <a:schemeClr val="bg2"/>
              </a:buClr>
            </a:pPr>
            <a:r>
              <a:rPr lang="cs-CZ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Lze vybrat z možnosti: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19100" y="3898900"/>
            <a:ext cx="8397081" cy="16312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114300" indent="0" algn="ctr">
              <a:buClr>
                <a:schemeClr val="bg2"/>
              </a:buClr>
              <a:buNone/>
            </a:pPr>
            <a:endParaRPr lang="cs-CZ" sz="1600" b="1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81269" y="1620838"/>
            <a:ext cx="8488362" cy="661987"/>
          </a:xfrm>
        </p:spPr>
        <p:txBody>
          <a:bodyPr>
            <a:no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cs-CZ" sz="1600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ISIC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cs-CZ" sz="1600" dirty="0">
                <a:solidFill>
                  <a:srgbClr val="65A81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Průkaz studenta TUL s čipem </a:t>
            </a:r>
            <a:r>
              <a:rPr lang="cs-CZ" sz="1400" dirty="0">
                <a:solidFill>
                  <a:schemeClr val="tx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(studenti kombinované formy studia)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6997" y="2348706"/>
            <a:ext cx="8488363" cy="1105694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Informace: </a:t>
            </a:r>
          </a:p>
          <a:p>
            <a:pPr marL="114300" indent="0">
              <a:buClr>
                <a:schemeClr val="bg2"/>
              </a:buClr>
              <a:buNone/>
            </a:pPr>
            <a:r>
              <a:rPr 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https://www.tul.cz/studenti/identifikacni-prukazy/</a:t>
            </a:r>
            <a:r>
              <a:rPr 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 </a:t>
            </a:r>
          </a:p>
          <a:p>
            <a:pPr marL="114300" indent="0">
              <a:buClr>
                <a:schemeClr val="bg2"/>
              </a:buClr>
              <a:buNone/>
            </a:pPr>
            <a:r>
              <a:rPr lang="cs-CZ" i="1" dirty="0"/>
              <a:t>Objednávku a nákup provedete v aplikaci </a:t>
            </a:r>
            <a:r>
              <a:rPr lang="cs-CZ" i="1" u="sng" dirty="0">
                <a:hlinkClick r:id="rId4"/>
              </a:rPr>
              <a:t>https://cards.tul.cz/</a:t>
            </a:r>
            <a:endParaRPr lang="cs-CZ" dirty="0"/>
          </a:p>
          <a:p>
            <a:pPr marL="114300" indent="0">
              <a:buClr>
                <a:schemeClr val="bg2"/>
              </a:buClr>
              <a:buNone/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 marL="114300" indent="0">
              <a:buClr>
                <a:schemeClr val="bg2"/>
              </a:buClr>
              <a:buNone/>
            </a:pPr>
            <a:endParaRPr lang="cs-CZ" sz="16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marL="114300" indent="0">
              <a:buClr>
                <a:schemeClr val="bg2"/>
              </a:buClr>
              <a:buNone/>
            </a:pPr>
            <a:r>
              <a:rPr lang="cs-CZ" sz="16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1938748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DB765-7BB9-4940-BE79-162D40FE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Informace pro prváky</a:t>
            </a:r>
            <a:endParaRPr lang="en-GB" sz="36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4B3469-47E2-0F4E-9011-5BFFC9FCF38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CZ" smtClean="0"/>
              <a:t>9</a:t>
            </a:fld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7C0DD-268F-4D4D-9248-F0A2A739D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998" y="2571750"/>
            <a:ext cx="7560000" cy="584977"/>
          </a:xfrm>
        </p:spPr>
        <p:txBody>
          <a:bodyPr>
            <a:noAutofit/>
          </a:bodyPr>
          <a:lstStyle/>
          <a:p>
            <a:pPr marL="114300" indent="0">
              <a:lnSpc>
                <a:spcPct val="120000"/>
              </a:lnSpc>
              <a:buNone/>
            </a:pPr>
            <a:r>
              <a:rPr lang="en-GB" sz="2800"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chemeClr val="accent1">
                      <a:lumMod val="50000"/>
                    </a:schemeClr>
                  </a:solidFill>
                </a:u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https://www.ef.tul.cz/jsem-prvak</a:t>
            </a:r>
            <a:endParaRPr lang="cs-CZ" sz="28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  <a:p>
            <a:pPr marL="114300" indent="0">
              <a:lnSpc>
                <a:spcPct val="120000"/>
              </a:lnSpc>
              <a:buNone/>
            </a:pPr>
            <a:endParaRPr lang="en-GB" sz="2800" u="sng" dirty="0">
              <a:solidFill>
                <a:schemeClr val="accent1">
                  <a:lumMod val="50000"/>
                </a:schemeClr>
              </a:solidFill>
              <a:uFill>
                <a:solidFill>
                  <a:schemeClr val="accent1">
                    <a:lumMod val="50000"/>
                  </a:schemeClr>
                </a:solidFill>
              </a:u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97258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C9C22D5-F411-4F47-A18E-FE74300B1E1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54375" y="1082795"/>
            <a:ext cx="8488363" cy="3168572"/>
          </a:xfrm>
        </p:spPr>
        <p:txBody>
          <a:bodyPr>
            <a:noAutofit/>
          </a:bodyPr>
          <a:lstStyle/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Katedrové stránky (informace, kontakty na pracovníky):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3"/>
              </a:rPr>
              <a:t>https://www.ef.tul.cz/katedry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Aktuality: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4"/>
              </a:rPr>
              <a:t>https://www.ef.tul.cz/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Studijní oddělení: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5"/>
              </a:rPr>
              <a:t>https://www.ef.tul.cz/studijni-oddeleni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Studijní plány: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6"/>
              </a:rPr>
              <a:t>https://www.ef.tul.cz/studijni-plany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Harmonogram studia: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7"/>
              </a:rPr>
              <a:t>https://www.ef.tul.cz/harmonogram-studia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Vnitřní normy: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8"/>
              </a:rPr>
              <a:t>https://www.ef.tul.cz/vnitrni-predpisy-a-normy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Formuláře ke stažení (žádosti, potvrzení):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9"/>
              </a:rPr>
              <a:t>https://www.ef.tul.cz/formulare-a-zadosti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Studijní a zkušební řád: 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  <a:hlinkClick r:id="rId8"/>
              </a:rPr>
              <a:t>https://www.ef.tul.cz/vnitrni-predpisy-a-normy</a:t>
            </a:r>
            <a:r>
              <a:rPr lang="cs-CZ" sz="1600" dirty="0"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 </a:t>
            </a:r>
          </a:p>
          <a:p>
            <a:pPr>
              <a:buClr>
                <a:schemeClr val="bg2"/>
              </a:buClr>
            </a:pPr>
            <a:endParaRPr lang="en-CZ" sz="1800" dirty="0"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D784BBA5-2DE8-2642-87AD-413FC98D47F0}"/>
              </a:ext>
            </a:extLst>
          </p:cNvPr>
          <p:cNvSpPr txBox="1">
            <a:spLocks/>
          </p:cNvSpPr>
          <p:nvPr/>
        </p:nvSpPr>
        <p:spPr>
          <a:xfrm>
            <a:off x="251998" y="305955"/>
            <a:ext cx="7560001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91424" rIns="91424" bIns="91424">
            <a:no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5948AD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hangingPunct="1"/>
            <a:r>
              <a:rPr lang="cs-CZ" b="1" dirty="0">
                <a:solidFill>
                  <a:schemeClr val="accent1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rPr>
              <a:t>Odkazy na důležité webové stránky</a:t>
            </a:r>
            <a:endParaRPr lang="en-CZ" b="1" dirty="0">
              <a:solidFill>
                <a:schemeClr val="accent1"/>
              </a:solidFill>
              <a:latin typeface="Inter" panose="02000503000000020004" pitchFamily="2" charset="0"/>
              <a:ea typeface="Inter" panose="02000503000000020004" pitchFamily="2" charset="0"/>
              <a:cs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61172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imple Light">
  <a:themeElements>
    <a:clrScheme name="Vlastní 1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5A812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325408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3F24D8AE9052F439216507462B370A2" ma:contentTypeVersion="12" ma:contentTypeDescription="Vytvoří nový dokument" ma:contentTypeScope="" ma:versionID="bf4bec7c0ab1a6776feda30c235543c0">
  <xsd:schema xmlns:xsd="http://www.w3.org/2001/XMLSchema" xmlns:xs="http://www.w3.org/2001/XMLSchema" xmlns:p="http://schemas.microsoft.com/office/2006/metadata/properties" xmlns:ns3="b7fbb0a0-8cb5-48f6-909f-349dd5831800" xmlns:ns4="ae536801-dc42-4577-9208-5c6649469465" targetNamespace="http://schemas.microsoft.com/office/2006/metadata/properties" ma:root="true" ma:fieldsID="d6d22e4359698309b6a537f0c953eddd" ns3:_="" ns4:_="">
    <xsd:import namespace="b7fbb0a0-8cb5-48f6-909f-349dd5831800"/>
    <xsd:import namespace="ae536801-dc42-4577-9208-5c66494694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bb0a0-8cb5-48f6-909f-349dd58318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536801-dc42-4577-9208-5c66494694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7fbb0a0-8cb5-48f6-909f-349dd5831800" xsi:nil="true"/>
  </documentManagement>
</p:properties>
</file>

<file path=customXml/itemProps1.xml><?xml version="1.0" encoding="utf-8"?>
<ds:datastoreItem xmlns:ds="http://schemas.openxmlformats.org/officeDocument/2006/customXml" ds:itemID="{3958BCA9-911D-4AFA-85E7-802869929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fbb0a0-8cb5-48f6-909f-349dd5831800"/>
    <ds:schemaRef ds:uri="ae536801-dc42-4577-9208-5c66494694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6FE964-F3AD-494C-BD56-4147EF1291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F86E09-F5D7-4B6E-AB0F-081D74224CA2}">
  <ds:schemaRefs>
    <ds:schemaRef ds:uri="http://schemas.openxmlformats.org/package/2006/metadata/core-properties"/>
    <ds:schemaRef ds:uri="ae536801-dc42-4577-9208-5c6649469465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metadata/properties"/>
    <ds:schemaRef ds:uri="http://purl.org/dc/elements/1.1/"/>
    <ds:schemaRef ds:uri="b7fbb0a0-8cb5-48f6-909f-349dd583180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948</TotalTime>
  <Words>759</Words>
  <Application>Microsoft Office PowerPoint</Application>
  <PresentationFormat>Předvádění na obrazovce (16:9)</PresentationFormat>
  <Paragraphs>79</Paragraphs>
  <Slides>10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Inter</vt:lpstr>
      <vt:lpstr>Simple Light</vt:lpstr>
      <vt:lpstr>Akademický rok 2025/2026</vt:lpstr>
      <vt:lpstr>Kontakty na studijní oddělení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Informace pro prváky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denisa.cisarova</dc:creator>
  <cp:lastModifiedBy>Iveta Honzáková</cp:lastModifiedBy>
  <cp:revision>184</cp:revision>
  <cp:lastPrinted>2025-07-21T09:00:17Z</cp:lastPrinted>
  <dcterms:modified xsi:type="dcterms:W3CDTF">2025-08-27T12:22:21Z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0x01010043F24D8AE9052F439216507462B370A2</vt:lpwstr>
  </property>
</Properties>
</file>