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08" r:id="rId5"/>
    <p:sldId id="309" r:id="rId6"/>
    <p:sldId id="312" r:id="rId7"/>
    <p:sldId id="326" r:id="rId8"/>
    <p:sldId id="327" r:id="rId9"/>
    <p:sldId id="323" r:id="rId10"/>
    <p:sldId id="328" r:id="rId11"/>
    <p:sldId id="329" r:id="rId12"/>
    <p:sldId id="330" r:id="rId13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812"/>
    <a:srgbClr val="616161"/>
    <a:srgbClr val="969696"/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86683" autoAdjust="0"/>
  </p:normalViewPr>
  <p:slideViewPr>
    <p:cSldViewPr snapToGrid="0" snapToObjects="1">
      <p:cViewPr varScale="1">
        <p:scale>
          <a:sx n="122" d="100"/>
          <a:sy n="122" d="100"/>
        </p:scale>
        <p:origin x="144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07/30/2025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01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521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855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621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634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D13DA-EAC2-5A46-B69D-7C51B19AA7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1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5AFCFD-2557-F445-BA06-2078DC8B49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93317D-4140-7D4A-9D0D-1891C87F0B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67F04F-B961-0E48-B239-41A927B93C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f.tul.cz/studijni-oddelen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ane.tul.cz/" TargetMode="External"/><Relationship Id="rId2" Type="http://schemas.openxmlformats.org/officeDocument/2006/relationships/hyperlink" Target="https://liane.tul.cz/kod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g.tul.cz/porta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f.tul.cz/kombinovane-studium" TargetMode="External"/><Relationship Id="rId2" Type="http://schemas.openxmlformats.org/officeDocument/2006/relationships/hyperlink" Target="http://www.ef.tul.cz/studijni-plany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l.cz/studenti/identifikacni-prukaz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ards.tul.cz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f.tul.cz/vnitrni-predpisy-a-normy" TargetMode="External"/><Relationship Id="rId3" Type="http://schemas.openxmlformats.org/officeDocument/2006/relationships/hyperlink" Target="http://www.ef.tul.cz/katedry" TargetMode="External"/><Relationship Id="rId7" Type="http://schemas.openxmlformats.org/officeDocument/2006/relationships/hyperlink" Target="http://www.ef.tul.cz/harmonogram-studi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f.tul.cz/studijni-plany" TargetMode="External"/><Relationship Id="rId5" Type="http://schemas.openxmlformats.org/officeDocument/2006/relationships/hyperlink" Target="http://www.ef.tul.cz/studijni-oddeleni" TargetMode="External"/><Relationship Id="rId10" Type="http://schemas.openxmlformats.org/officeDocument/2006/relationships/hyperlink" Target="https://www.ef.tul.cz/vnitrni-predpisy-a-normy" TargetMode="External"/><Relationship Id="rId4" Type="http://schemas.openxmlformats.org/officeDocument/2006/relationships/hyperlink" Target="http://www.ef.tul.cz/" TargetMode="External"/><Relationship Id="rId9" Type="http://schemas.openxmlformats.org/officeDocument/2006/relationships/hyperlink" Target="http://www.ef.tul.cz/formulare-a-zadosti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98" y="3027531"/>
            <a:ext cx="8560531" cy="906850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Akademický rok 2025/2026</a:t>
            </a:r>
            <a:endParaRPr lang="en-CZ" sz="2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 txBox="1">
            <a:spLocks/>
          </p:cNvSpPr>
          <p:nvPr/>
        </p:nvSpPr>
        <p:spPr>
          <a:xfrm>
            <a:off x="404398" y="2250221"/>
            <a:ext cx="8560531" cy="906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 anchorCtr="0">
            <a:normAutofit fontScale="975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3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ZÁPIS do navazujícího studia</a:t>
            </a:r>
            <a:endParaRPr lang="en-CZ" sz="3600" b="1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265308"/>
            <a:ext cx="7560000" cy="878091"/>
          </a:xfrm>
        </p:spPr>
        <p:txBody>
          <a:bodyPr>
            <a:normAutofit/>
          </a:bodyPr>
          <a:lstStyle/>
          <a:p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Kontakty na studijní oddělení</a:t>
            </a:r>
            <a:endParaRPr lang="en-CZ" b="1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3588372" y="1216329"/>
            <a:ext cx="2325538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19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Lenka Mráčková	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2328253" y="1512286"/>
            <a:ext cx="4845779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>
            <a:normAutofit fontScale="92500" lnSpcReduction="100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20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lenka.mrackova@tul.cz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3439931" y="1890633"/>
            <a:ext cx="2622422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19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Ing. Iveta Honzáková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3291489" y="2170331"/>
            <a:ext cx="2919305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19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iveta.honzakova@tul.cz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252001" y="3034556"/>
            <a:ext cx="8618868" cy="439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Úřední hodiny studijního oddělení: </a:t>
            </a: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2"/>
              </a:rPr>
              <a:t>www.ef.tul.cz/studijni-oddeleni</a:t>
            </a:r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hangingPunct="1"/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276465" y="3639263"/>
            <a:ext cx="8618868" cy="439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Změny v úředních hodinách lze sledovat na stránkách studijního oddělení nebo </a:t>
            </a:r>
            <a:b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</a:b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 aktualitách na webu EF TUL</a:t>
            </a:r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hangingPunct="1"/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2459251"/>
            <a:ext cx="8663400" cy="2809390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Přístup k síti zpřístupněný od </a:t>
            </a:r>
            <a:r>
              <a:rPr lang="cs-CZ" b="1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1. 9. 2025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Kód pro přihlášení do sítě najdete v posledních řádcích v 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Rozhodnutí o přijetí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které jste obdrželi e-mailem</a:t>
            </a:r>
            <a:endParaRPr lang="en-CZ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 případě ztráty hesla – kontaktovat osobně studijní oddělení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 komunikaci s univerzitou – 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povinnost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používání univerzitního </a:t>
            </a:r>
            <a:b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</a:b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e-mailu (tvar: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jmeno.prijmeni@tul.cz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)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30250" y="1240402"/>
            <a:ext cx="2921000" cy="45085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18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2"/>
              </a:rPr>
              <a:t>liane.tul.cz/kod/</a:t>
            </a:r>
            <a:endParaRPr lang="en-CZ" sz="18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473137" y="1639182"/>
            <a:ext cx="2435225" cy="45085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18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liane.tul.cz/</a:t>
            </a:r>
            <a:endParaRPr lang="en-CZ" sz="18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328296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přihlášení do sítě LIANE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997" y="2812852"/>
            <a:ext cx="8987004" cy="1341911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Stisknutím tlačítka „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Přihlásit se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“ se přesunete na přihlašovací stránku </a:t>
            </a:r>
            <a:r>
              <a:rPr lang="cs-CZ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Shibboleth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kde zadáte své uživatelské jméno v síti LIANE ve tvaru </a:t>
            </a:r>
            <a:r>
              <a:rPr lang="cs-CZ" b="1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jmeno.prijmeni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a 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centrální heslo sítě LIANE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. Po ověření budete přesunuti zpět do IS STAG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375" y="1082795"/>
            <a:ext cx="8488363" cy="469900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Portál IS STAG, viz </a:t>
            </a: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stag.tul.cz/portal/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slouží: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68680" y="1506584"/>
            <a:ext cx="6611938" cy="14017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 vytváření rozvrhových akcí pro daný semestr,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zapisování se na zkouškové termíny,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hodnocení jednotlivých předmětů,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kontroly plnění podmínek studia,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zápisy do studia na další akademický rok.</a:t>
            </a:r>
            <a:endParaRPr lang="cs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68680" y="3775125"/>
            <a:ext cx="8393112" cy="6302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Provést kontrolu osobních údajů (zadat místo narození, číslo bankovního účtu)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Žádosti pro uznání stipendií (ubytovací a sociální) se podávají přes portál STAG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30595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zápisu do IS STAG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567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3626" y="2682837"/>
            <a:ext cx="3654982" cy="392380"/>
          </a:xfrm>
        </p:spPr>
        <p:txBody>
          <a:bodyPr>
            <a:noAutofit/>
          </a:bodyPr>
          <a:lstStyle/>
          <a:p>
            <a:pPr marL="114300" indent="0">
              <a:buClr>
                <a:schemeClr val="bg2"/>
              </a:buClr>
              <a:buNone/>
            </a:pP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Provedení </a:t>
            </a:r>
            <a:r>
              <a:rPr lang="cs-CZ" b="1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předzápisu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je povinné.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6935" y="1206439"/>
            <a:ext cx="8488363" cy="1409700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Předběžným zápisem předmětů (</a:t>
            </a:r>
            <a:r>
              <a:rPr lang="cs-CZ" sz="1600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předzápis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) si volíte svůj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osobní studijní plán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který určuje, jaké předměty budete v následujícím akademickém roce studovat.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Současně si vytváříte svůj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rozvrh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(z nabízených možností si vybíráte, kdy budete studovat).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7818" y="3470277"/>
            <a:ext cx="8488363" cy="79375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14300" indent="0" algn="ctr">
              <a:buClr>
                <a:schemeClr val="bg2"/>
              </a:buClr>
              <a:buNone/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Bez zápisu předmětů do IS STAG nebudete moci v daném semestru předmět uzavřít (zápočtem, klasifikovaným zápočtem, zkouškou) a získat kredity.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272476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 err="1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Předzápis</a:t>
            </a:r>
            <a:endParaRPr lang="en-CZ" sz="3200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13356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277865"/>
            <a:ext cx="78964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Předběžný zápis předmětů do STAGU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750543"/>
              </p:ext>
            </p:extLst>
          </p:nvPr>
        </p:nvGraphicFramePr>
        <p:xfrm>
          <a:off x="743517" y="2536125"/>
          <a:ext cx="7656966" cy="2242335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2552322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2552322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2552322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</a:tblGrid>
              <a:tr h="283895">
                <a:tc gridSpan="3"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lang="cs-CZ" sz="1200" b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V případě </a:t>
                      </a: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plné kapacity rozvrhové akce (krytí rozvrhu) </a:t>
                      </a:r>
                      <a:r>
                        <a:rPr lang="cs-CZ" sz="1200" b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kontaktovat tajemníky kateder:</a:t>
                      </a:r>
                      <a:endParaRPr sz="1200" b="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3175"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22006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KEK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PhDr. Ing. Lenka Sojková,</a:t>
                      </a:r>
                      <a:r>
                        <a:rPr lang="cs-CZ" sz="1200" baseline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Ph.D.</a:t>
                      </a:r>
                      <a:endParaRPr lang="cs-CZ" sz="120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20319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KFÚ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PhDr.</a:t>
                      </a:r>
                      <a:r>
                        <a:rPr lang="cs-CZ" sz="1200" baseline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Ing. Helena </a:t>
                      </a:r>
                      <a:r>
                        <a:rPr lang="cs-CZ" sz="1200" baseline="0" dirty="0" err="1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Jáčová</a:t>
                      </a:r>
                      <a:r>
                        <a:rPr lang="cs-CZ" sz="1200" baseline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 Ph.D.</a:t>
                      </a:r>
                      <a:endParaRPr lang="cs-CZ" sz="120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21007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KIN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Michal Dostál,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1456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KPE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Magdalena </a:t>
                      </a:r>
                      <a:r>
                        <a:rPr lang="cs-CZ" sz="1200" dirty="0" err="1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Zbránková</a:t>
                      </a:r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20007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KCJ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Mgr. Marek Skála,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  <a:tr h="28389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KMG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Lenka Červová, Ph.D.</a:t>
                      </a:r>
                      <a:endParaRPr sz="120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187175"/>
                  </a:ext>
                </a:extLst>
              </a:tr>
              <a:tr h="28389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KSY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Bc. Ing. Karina </a:t>
                      </a:r>
                      <a:r>
                        <a:rPr lang="cs-CZ" sz="1200" dirty="0" err="1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Benetti</a:t>
                      </a:r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 Ph.D.</a:t>
                      </a:r>
                      <a:endParaRPr sz="120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808125"/>
                  </a:ext>
                </a:extLst>
              </a:tr>
            </a:tbl>
          </a:graphicData>
        </a:graphic>
      </p:graphicFrame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 txBox="1">
            <a:spLocks/>
          </p:cNvSpPr>
          <p:nvPr/>
        </p:nvSpPr>
        <p:spPr>
          <a:xfrm>
            <a:off x="156935" y="1135189"/>
            <a:ext cx="8488363" cy="140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457200" marR="0" indent="-342900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10051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14623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1919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23767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28339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32911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37483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4205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Na webu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2"/>
              </a:rPr>
              <a:t>www.ef.tul.cz/studijni-plany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vyhledat studijní plán pro daný obor – sestavit si rozvrh</a:t>
            </a:r>
          </a:p>
          <a:p>
            <a:pPr hangingPunct="1">
              <a:buClr>
                <a:schemeClr val="bg2"/>
              </a:buClr>
            </a:pP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Zapsat předměty dle daného studijního plánu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studenti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kombinované formy studia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– pevný rozvrh viz: </a:t>
            </a:r>
            <a:r>
              <a:rPr lang="cs-CZ" alt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www.ef.tul.cz/kombinovane-studium</a:t>
            </a:r>
            <a:endParaRPr lang="cs-CZ" alt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marL="114300" indent="0" hangingPunct="1">
              <a:buClr>
                <a:schemeClr val="bg2"/>
              </a:buClr>
              <a:buNone/>
            </a:pPr>
            <a:endParaRPr lang="cs-CZ" sz="16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68809" y="693754"/>
            <a:ext cx="3916301" cy="3923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14300" indent="0">
              <a:buClr>
                <a:schemeClr val="bg2"/>
              </a:buClr>
              <a:buNone/>
            </a:pP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2. 9. 2025 (8:00h.) – 7. 9. 2025</a:t>
            </a:r>
          </a:p>
        </p:txBody>
      </p:sp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260080"/>
            <a:ext cx="8215108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3200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identifikačních průkazech</a:t>
            </a:r>
            <a:endParaRPr lang="en-CZ" sz="3200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997" y="1031875"/>
            <a:ext cx="8488240" cy="662379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 prokázání studia je povinnost používání identifikačního průkazu.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Lze vybrat z možnosti: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7818" y="3665145"/>
            <a:ext cx="8488363" cy="39687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14300" indent="0" algn="ctr">
              <a:buClr>
                <a:schemeClr val="bg2"/>
              </a:buClr>
              <a:buNone/>
            </a:pPr>
            <a:endParaRPr lang="cs-CZ" sz="16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81269" y="1620838"/>
            <a:ext cx="8488362" cy="661987"/>
          </a:xfrm>
        </p:spPr>
        <p:txBody>
          <a:bodyPr>
            <a:no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ISIC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Průkaz studenta TUL s čipem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6997" y="2348706"/>
            <a:ext cx="8488363" cy="661988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Informace: </a:t>
            </a:r>
          </a:p>
          <a:p>
            <a:pPr marL="114300" indent="0">
              <a:buClr>
                <a:schemeClr val="bg2"/>
              </a:buClr>
              <a:buNone/>
            </a:pP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www.tul.cz/studenti/identifikacni-prukazy/</a:t>
            </a:r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lvl="0"/>
            <a:r>
              <a:rPr lang="cs-CZ" i="1" dirty="0"/>
              <a:t>Objednávku a nákup provedete v aplikaci </a:t>
            </a:r>
            <a:r>
              <a:rPr lang="cs-CZ" i="1" u="sng" dirty="0">
                <a:hlinkClick r:id="rId4"/>
              </a:rPr>
              <a:t>cards.tul.cz/</a:t>
            </a:r>
            <a:endParaRPr lang="cs-CZ" dirty="0"/>
          </a:p>
          <a:p>
            <a:pPr marL="114300" indent="0">
              <a:buClr>
                <a:schemeClr val="bg2"/>
              </a:buClr>
              <a:buNone/>
            </a:pPr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38748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375" y="1082795"/>
            <a:ext cx="8488363" cy="3168572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Katedrové stránky (informace, kontakty na pracovníky):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www.ef.tul.cz/katedry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Aktuality: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4"/>
              </a:rPr>
              <a:t>www.ef.tul.cz/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Studijní oddělení: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5"/>
              </a:rPr>
              <a:t>www.ef.tul.cz/studijni-oddeleni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Studijní plány: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6"/>
              </a:rPr>
              <a:t>www.ef.tul.cz/studijni-plany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Harmonogram studia: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7"/>
              </a:rPr>
              <a:t>www.ef.tul.cz/harmonogram-studia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Vnitřní normy: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8"/>
              </a:rPr>
              <a:t>www.ef.tul.cz/vnitrni-predpisy-a-normy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Formuláře ke stažení (žádosti, potvrzení):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9"/>
              </a:rPr>
              <a:t>www.ef.tul.cz/formulare-a-zadosti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Studijní a zkušební řád: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10"/>
              </a:rPr>
              <a:t>www.ef.tul.cz/vnitrni-predpisy-a-normy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30595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Odkazy na důležité webové stránky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61172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375" y="1082795"/>
            <a:ext cx="8488363" cy="3168572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Statut studenta – </a:t>
            </a:r>
            <a:r>
              <a:rPr lang="cs-CZ" sz="1600" b="1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 1. 9. 2025</a:t>
            </a:r>
          </a:p>
          <a:p>
            <a:pPr marL="114300" indent="0">
              <a:buClr>
                <a:schemeClr val="bg2"/>
              </a:buClr>
              <a:buNone/>
            </a:pPr>
            <a:endParaRPr lang="cs-CZ" sz="1600" b="1" dirty="0">
              <a:solidFill>
                <a:srgbClr val="65A812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>
              <a:buClr>
                <a:schemeClr val="bg2"/>
              </a:buClr>
            </a:pP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2. 9. 2025 – 7. 9. 2025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PŘEDBĚŽNÝ ZÁPIS PŘEDMĚTŮ DO STAGU (tvorba rozvrhu)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1. 9. 2025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– přihlášení do sítě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Vydávání potvrzení o studiu – na informační schůzce nebo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 září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 úředních hodinách studijního oddělení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30595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termínech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81948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Vlastní 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325408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7fbb0a0-8cb5-48f6-909f-349dd583180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F24D8AE9052F439216507462B370A2" ma:contentTypeVersion="12" ma:contentTypeDescription="Vytvoří nový dokument" ma:contentTypeScope="" ma:versionID="bf4bec7c0ab1a6776feda30c235543c0">
  <xsd:schema xmlns:xsd="http://www.w3.org/2001/XMLSchema" xmlns:xs="http://www.w3.org/2001/XMLSchema" xmlns:p="http://schemas.microsoft.com/office/2006/metadata/properties" xmlns:ns3="b7fbb0a0-8cb5-48f6-909f-349dd5831800" xmlns:ns4="ae536801-dc42-4577-9208-5c6649469465" targetNamespace="http://schemas.microsoft.com/office/2006/metadata/properties" ma:root="true" ma:fieldsID="d6d22e4359698309b6a537f0c953eddd" ns3:_="" ns4:_="">
    <xsd:import namespace="b7fbb0a0-8cb5-48f6-909f-349dd5831800"/>
    <xsd:import namespace="ae536801-dc42-4577-9208-5c66494694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bb0a0-8cb5-48f6-909f-349dd58318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536801-dc42-4577-9208-5c66494694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6FE964-F3AD-494C-BD56-4147EF1291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F86E09-F5D7-4B6E-AB0F-081D74224CA2}">
  <ds:schemaRefs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ae536801-dc42-4577-9208-5c6649469465"/>
    <ds:schemaRef ds:uri="b7fbb0a0-8cb5-48f6-909f-349dd5831800"/>
  </ds:schemaRefs>
</ds:datastoreItem>
</file>

<file path=customXml/itemProps3.xml><?xml version="1.0" encoding="utf-8"?>
<ds:datastoreItem xmlns:ds="http://schemas.openxmlformats.org/officeDocument/2006/customXml" ds:itemID="{3958BCA9-911D-4AFA-85E7-802869929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fbb0a0-8cb5-48f6-909f-349dd5831800"/>
    <ds:schemaRef ds:uri="ae536801-dc42-4577-9208-5c6649469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</TotalTime>
  <Words>708</Words>
  <Application>Microsoft Office PowerPoint</Application>
  <PresentationFormat>Předvádění na obrazovce (16:9)</PresentationFormat>
  <Paragraphs>73</Paragraphs>
  <Slides>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Inter</vt:lpstr>
      <vt:lpstr>Simple Light</vt:lpstr>
      <vt:lpstr>Akademický rok 2025/2026</vt:lpstr>
      <vt:lpstr>Kontakty na studijní oddělení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denisa.cisarova</dc:creator>
  <cp:lastModifiedBy>Ondřej Michal</cp:lastModifiedBy>
  <cp:revision>180</cp:revision>
  <dcterms:modified xsi:type="dcterms:W3CDTF">2025-07-30T14:16:54Z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0x01010043F24D8AE9052F439216507462B370A2</vt:lpwstr>
  </property>
</Properties>
</file>