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8" r:id="rId5"/>
    <p:sldId id="309" r:id="rId6"/>
    <p:sldId id="312" r:id="rId7"/>
    <p:sldId id="326" r:id="rId8"/>
    <p:sldId id="327" r:id="rId9"/>
    <p:sldId id="323" r:id="rId10"/>
    <p:sldId id="328" r:id="rId11"/>
    <p:sldId id="325" r:id="rId12"/>
    <p:sldId id="329" r:id="rId13"/>
    <p:sldId id="330" r:id="rId14"/>
  </p:sldIdLst>
  <p:sldSz cx="9144000" cy="5143500" type="screen16x9"/>
  <p:notesSz cx="9872663" cy="67976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616161"/>
    <a:srgbClr val="969696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3099" autoAdjust="0"/>
  </p:normalViewPr>
  <p:slideViewPr>
    <p:cSldViewPr snapToGrid="0" snapToObjects="1">
      <p:cViewPr varScale="1">
        <p:scale>
          <a:sx n="131" d="100"/>
          <a:sy n="131" d="100"/>
        </p:scale>
        <p:origin x="129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07/30/2025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1316357" y="3228896"/>
            <a:ext cx="7239953" cy="305895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01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21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85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916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621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63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AFCFD-2557-F445-BA06-2078DC8B49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3317D-4140-7D4A-9D0D-1891C87F0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AD4D19-A8E1-BE45-A4F7-A6E04535F5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f.tul.cz/studijni-oddele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ane.tul.cz/" TargetMode="External"/><Relationship Id="rId2" Type="http://schemas.openxmlformats.org/officeDocument/2006/relationships/hyperlink" Target="https://liane.tul.cz/kod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g.tul.cz/port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.tul.cz/kombinovane-studium" TargetMode="External"/><Relationship Id="rId2" Type="http://schemas.openxmlformats.org/officeDocument/2006/relationships/hyperlink" Target="http://www.ef.tul.cz/studijni-plany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l.cz/studenti/identifikacni-prukaz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ards.tul.c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.tul.cz/jsem-prva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f.tul.cz/vnitrni-predpisy-a-normy" TargetMode="External"/><Relationship Id="rId3" Type="http://schemas.openxmlformats.org/officeDocument/2006/relationships/hyperlink" Target="http://www.ef.tul.cz/katedry" TargetMode="External"/><Relationship Id="rId7" Type="http://schemas.openxmlformats.org/officeDocument/2006/relationships/hyperlink" Target="http://www.ef.tul.cz/harmonogram-studi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f.tul.cz/studijni-plany" TargetMode="External"/><Relationship Id="rId5" Type="http://schemas.openxmlformats.org/officeDocument/2006/relationships/hyperlink" Target="http://www.ef.tul.cz/studijni-oddeleni" TargetMode="External"/><Relationship Id="rId10" Type="http://schemas.openxmlformats.org/officeDocument/2006/relationships/hyperlink" Target="https://www.ef.tul.cz/vnitrni-predpisy-a-normy" TargetMode="External"/><Relationship Id="rId4" Type="http://schemas.openxmlformats.org/officeDocument/2006/relationships/hyperlink" Target="http://www.ef.tul.cz/" TargetMode="External"/><Relationship Id="rId9" Type="http://schemas.openxmlformats.org/officeDocument/2006/relationships/hyperlink" Target="http://www.ef.tul.cz/formulare-a-zadost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98" y="3027531"/>
            <a:ext cx="8560531" cy="906850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Akademický rok 2025/2026</a:t>
            </a:r>
            <a:endParaRPr lang="en-CZ" sz="2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 txBox="1">
            <a:spLocks/>
          </p:cNvSpPr>
          <p:nvPr/>
        </p:nvSpPr>
        <p:spPr>
          <a:xfrm>
            <a:off x="404398" y="2250221"/>
            <a:ext cx="8560531" cy="906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 anchorCtr="0">
            <a:normAutofit fontScale="97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 do bakalářského studia 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Statut studenta – </a:t>
            </a: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1. 9. 2025</a:t>
            </a:r>
          </a:p>
          <a:p>
            <a:pPr marL="114300" indent="0">
              <a:buClr>
                <a:schemeClr val="bg2"/>
              </a:buClr>
              <a:buNone/>
            </a:pPr>
            <a:endParaRPr lang="cs-CZ" sz="1600" b="1" dirty="0">
              <a:solidFill>
                <a:srgbClr val="65A812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2. 9. 2025 – 7.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 (tvorba rozvrhu)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přihlášení do sítě</a:t>
            </a:r>
          </a:p>
          <a:p>
            <a:pPr>
              <a:buClr>
                <a:schemeClr val="bg2"/>
              </a:buClr>
            </a:pP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16. 9. 2025 ve 13:00 hod. – IMATRIKULACE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Vydávání potvrzení o studiu – po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skončení imatrikulace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příp. na informačních schůzkách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termínech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1948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265308"/>
            <a:ext cx="7560000" cy="878091"/>
          </a:xfrm>
        </p:spPr>
        <p:txBody>
          <a:bodyPr>
            <a:normAutofit/>
          </a:bodyPr>
          <a:lstStyle/>
          <a:p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Kontakty na studijní oddělení</a:t>
            </a:r>
            <a:endParaRPr lang="en-CZ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588372" y="1216329"/>
            <a:ext cx="2325538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 Mráčková	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328253" y="1512286"/>
            <a:ext cx="4845779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rmAutofit fontScale="925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20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lenka.mrackova@tul.cz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439931" y="1890633"/>
            <a:ext cx="2622422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Ing. Iveta Honzáková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291489" y="2170331"/>
            <a:ext cx="2919305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iveta.honzakova@tul.cz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52001" y="3034556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Úřední hodiny studijního oddělení: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www.ef.tul.cz/studijni-oddeleni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76465" y="3639263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Změny v úředních hodinách lze sledovat na stránkách studijního oddělení nebo </a:t>
            </a:r>
            <a:b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aktualitách na webu EF TUL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2459251"/>
            <a:ext cx="8663400" cy="280939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Přístup k síti zpřístupněný od </a:t>
            </a:r>
            <a:r>
              <a:rPr lang="cs-CZ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1. 9. 2025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Kód pro přihlášení do sítě najdete v posledních řádcích v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Rozhodnutí o přijetí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které jste obdrželi e-mailem</a:t>
            </a:r>
            <a:endParaRPr lang="en-CZ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případě ztráty hesla – kontaktovat osobně studijní oddělení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komunikaci s univerzitou –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povinnost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používání univerzitního </a:t>
            </a:r>
            <a:b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e-mailu (tvar: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jmeno.prijmeni@tul.cz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0250" y="1240402"/>
            <a:ext cx="2921000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liane.tul.cz/kod/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473137" y="1639182"/>
            <a:ext cx="2435225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liane.tul.cz/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32829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přihlášení do sítě LIANE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2812852"/>
            <a:ext cx="8987004" cy="1341911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Stisknutím tlačítka „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Přihlásit se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“ se přesunete na přihlašovací stránku </a:t>
            </a:r>
            <a:r>
              <a:rPr lang="cs-CZ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Shibboleth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kde zadáte své uživatelské jméno v síti LIANE ve tvaru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a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centrální heslo sítě LIANE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. Po ověření budete přesunuti zpět do IS STAG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4699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Portál IS STAG, viz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stag.tul.cz/portal/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slouží: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1506584"/>
            <a:ext cx="6611938" cy="1401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vytváření rozvrhových akcí pro daný semestr,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zapisování se na zkouškové termíny,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hodnocení jednotlivých předmětů,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kontroly plnění podmínek studia,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zápisy do studia na další akademický rok.</a:t>
            </a:r>
            <a:endParaRPr lang="cs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3775125"/>
            <a:ext cx="8393112" cy="6302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Provést kontrolu osobních údajů (zadat místo narození, číslo bankovního účtu)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Žádosti pro uznání stipendií (ubytovací a sociální) se podávají přes portál STAG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zápisu do IS STAG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567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3626" y="2682837"/>
            <a:ext cx="3654982" cy="392380"/>
          </a:xfr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Provedení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předzápisu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je povinné.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35" y="1206439"/>
            <a:ext cx="8488363" cy="14097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Předběžným zápisem předmětů (</a:t>
            </a:r>
            <a:r>
              <a:rPr lang="cs-CZ" sz="1600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 si volíte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osobní studijní plán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který určuje, jaké předměty budete v následujícím akademickém roce studovat.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Současně si vytváříte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rozvrh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(z nabízených možností si vybíráte, kdy budete studovat).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7818" y="3470277"/>
            <a:ext cx="8488363" cy="79375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Bez zápisu předmětů do IS STAG nebudete moci v daném semestru předmět uzavřít (zápočtem, klasifikovaným zápočtem, zkouškou) a získat kredity.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247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 err="1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3356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7865"/>
            <a:ext cx="78964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55520"/>
              </p:ext>
            </p:extLst>
          </p:nvPr>
        </p:nvGraphicFramePr>
        <p:xfrm>
          <a:off x="743517" y="2738000"/>
          <a:ext cx="7656966" cy="195844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552322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</a:tblGrid>
              <a:tr h="283895">
                <a:tc gridSpan="3"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V případě </a:t>
                      </a: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plné kapacity rozvrhové akce (krytí rozvrhu) </a:t>
                      </a: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kontaktovat tajemníky kateder:</a:t>
                      </a:r>
                      <a:endParaRPr sz="1200" b="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3175"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2200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KEK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PhDr. Ing. Lenka Sojková,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Ph.D.</a:t>
                      </a:r>
                      <a:endParaRPr lang="cs-CZ"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20319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PF-KMD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RNDr. Mgr. Jiří Hozman,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21007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KIN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Michal Dostál,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1456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KPE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Magdalena </a:t>
                      </a:r>
                      <a:r>
                        <a:rPr lang="cs-CZ" sz="120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Zbránková</a:t>
                      </a: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20007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KCJ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Mgr. Marek Skála,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KMG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Lenka Červová, Ph.D.</a:t>
                      </a:r>
                      <a:endParaRPr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87175"/>
                  </a:ext>
                </a:extLst>
              </a:tr>
            </a:tbl>
          </a:graphicData>
        </a:graphic>
      </p:graphicFrame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 txBox="1">
            <a:spLocks/>
          </p:cNvSpPr>
          <p:nvPr/>
        </p:nvSpPr>
        <p:spPr>
          <a:xfrm>
            <a:off x="156935" y="1313314"/>
            <a:ext cx="8488363" cy="140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457200" marR="0" indent="-342900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1005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1462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1919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23767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Na webu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vyhledat studijní plán pro daný obor</a:t>
            </a:r>
          </a:p>
          <a:p>
            <a:pPr hangingPunct="1">
              <a:buClr>
                <a:schemeClr val="bg2"/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Zapsat pouze předměty </a:t>
            </a: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ZIMNÍHO SEMESTRU </a:t>
            </a: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dle daného studijního plánu!</a:t>
            </a:r>
          </a:p>
          <a:p>
            <a:pPr hangingPunct="1"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Studenti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kombinované formy studia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pevný rozvrh viz: </a:t>
            </a:r>
            <a:r>
              <a:rPr lang="cs-CZ" alt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www.ef.tul.cz/kombinovane-studium</a:t>
            </a:r>
            <a:endParaRPr lang="cs-CZ" alt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 hangingPunct="1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709" y="871879"/>
            <a:ext cx="5073274" cy="392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2. 9. 2025 (8:00h.) – 7. 9. 2025 (23:59)</a:t>
            </a:r>
          </a:p>
        </p:txBody>
      </p:sp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60080"/>
            <a:ext cx="8215108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200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identifikačních průkazech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1031875"/>
            <a:ext cx="8488240" cy="662379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 prokázání studia je povinnost používání identifikačního průkazu.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Lze vybrat z možnosti: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19100" y="3898900"/>
            <a:ext cx="8397081" cy="1631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endParaRPr lang="cs-CZ" sz="1600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81269" y="1620838"/>
            <a:ext cx="8488362" cy="661987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ISIC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Průkaz studenta TUL s čipem </a:t>
            </a:r>
            <a:r>
              <a:rPr lang="cs-CZ" sz="14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(studenti kombinované formy studia)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97" y="2348706"/>
            <a:ext cx="8488363" cy="1105694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Informace: </a:t>
            </a:r>
          </a:p>
          <a:p>
            <a:pPr marL="114300" indent="0">
              <a:buClr>
                <a:schemeClr val="bg2"/>
              </a:buClr>
              <a:buNone/>
            </a:pP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www.tul.cz/studenti/identifikacni-prukazy/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 </a:t>
            </a:r>
          </a:p>
          <a:p>
            <a:pPr marL="114300" indent="0">
              <a:buClr>
                <a:schemeClr val="bg2"/>
              </a:buClr>
              <a:buNone/>
            </a:pPr>
            <a:r>
              <a:rPr lang="cs-CZ" i="1" dirty="0"/>
              <a:t>Objednávku a nákup provedete v aplikaci </a:t>
            </a:r>
            <a:r>
              <a:rPr lang="cs-CZ" i="1" u="sng" dirty="0">
                <a:hlinkClick r:id="rId4"/>
              </a:rPr>
              <a:t>cards.tul.cz/</a:t>
            </a:r>
            <a:endParaRPr lang="cs-CZ" dirty="0"/>
          </a:p>
          <a:p>
            <a:pPr marL="114300" indent="0">
              <a:buClr>
                <a:schemeClr val="bg2"/>
              </a:buClr>
              <a:buNone/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 marL="114300" indent="0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>
              <a:buClr>
                <a:schemeClr val="bg2"/>
              </a:buClr>
              <a:buNone/>
            </a:pP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193874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pro prváky</a:t>
            </a:r>
            <a:endParaRPr lang="en-GB" sz="3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9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8" y="2571750"/>
            <a:ext cx="7560000" cy="584977"/>
          </a:xfrm>
        </p:spPr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sz="2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www.ef.tul.cz/jsem-prvak</a:t>
            </a:r>
            <a:endParaRPr lang="en-GB" sz="2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9725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Katedrové stránky (informace, kontakty na pracovníky):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www.ef.tul.cz/katedry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Aktuality: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4"/>
              </a:rPr>
              <a:t>www.ef.tul.cz/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oddělení: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5"/>
              </a:rPr>
              <a:t>www.ef.tul.cz/studijni-oddeleni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plány: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6"/>
              </a:rPr>
              <a:t>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Harmonogram studia: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7"/>
              </a:rPr>
              <a:t>www.ef.tul.cz/harmonogram-studia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Vnitřní normy: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8"/>
              </a:rPr>
              <a:t>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Formuláře ke stažení (žádosti, potvrzení):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9"/>
              </a:rPr>
              <a:t>www.ef.tul.cz/formulare-a-zadosti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a zkušební řád: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10"/>
              </a:rPr>
              <a:t>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Odkazy na důležité webové stránky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6117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Vlastní 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325408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2" ma:contentTypeDescription="Vytvoří nový dokument" ma:contentTypeScope="" ma:versionID="bf4bec7c0ab1a6776feda30c235543c0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d6d22e4359698309b6a537f0c953eddd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fbb0a0-8cb5-48f6-909f-349dd5831800" xsi:nil="true"/>
  </documentManagement>
</p:properties>
</file>

<file path=customXml/itemProps1.xml><?xml version="1.0" encoding="utf-8"?>
<ds:datastoreItem xmlns:ds="http://schemas.openxmlformats.org/officeDocument/2006/customXml" ds:itemID="{026FE964-F3AD-494C-BD56-4147EF1291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58BCA9-911D-4AFA-85E7-802869929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F86E09-F5D7-4B6E-AB0F-081D74224CA2}">
  <ds:schemaRefs>
    <ds:schemaRef ds:uri="http://schemas.openxmlformats.org/package/2006/metadata/core-properties"/>
    <ds:schemaRef ds:uri="ae536801-dc42-4577-9208-5c6649469465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b7fbb0a0-8cb5-48f6-909f-349dd583180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728</Words>
  <Application>Microsoft Office PowerPoint</Application>
  <PresentationFormat>Předvádění na obrazovce (16:9)</PresentationFormat>
  <Paragraphs>79</Paragraphs>
  <Slides>10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Inter</vt:lpstr>
      <vt:lpstr>Simple Light</vt:lpstr>
      <vt:lpstr>Akademický rok 2025/2026</vt:lpstr>
      <vt:lpstr>Kontakty na studijní oddělení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Informace pro prváky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denisa.cisarova</dc:creator>
  <cp:lastModifiedBy>Ondřej Michal</cp:lastModifiedBy>
  <cp:revision>184</cp:revision>
  <cp:lastPrinted>2025-07-21T09:00:17Z</cp:lastPrinted>
  <dcterms:modified xsi:type="dcterms:W3CDTF">2025-07-30T14:08:49Z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